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7" r:id="rId2"/>
    <p:sldId id="278" r:id="rId3"/>
    <p:sldId id="258" r:id="rId4"/>
    <p:sldId id="259" r:id="rId5"/>
    <p:sldId id="260" r:id="rId6"/>
    <p:sldId id="264" r:id="rId7"/>
    <p:sldId id="262" r:id="rId8"/>
    <p:sldId id="261" r:id="rId9"/>
    <p:sldId id="272" r:id="rId10"/>
    <p:sldId id="273" r:id="rId11"/>
    <p:sldId id="274" r:id="rId12"/>
    <p:sldId id="266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9" r:id="rId22"/>
    <p:sldId id="276" r:id="rId23"/>
    <p:sldId id="267" r:id="rId24"/>
  </p:sldIdLst>
  <p:sldSz cx="13004800" cy="9753600"/>
  <p:notesSz cx="6858000" cy="9144000"/>
  <p:defaultTextStyle>
    <a:lvl1pPr algn="ctr" defTabSz="584200">
      <a:defRPr sz="3800">
        <a:latin typeface="Franklin Gothic Book"/>
        <a:ea typeface="Franklin Gothic Book"/>
        <a:cs typeface="Franklin Gothic Book"/>
        <a:sym typeface="Franklin Gothic Book"/>
      </a:defRPr>
    </a:lvl1pPr>
    <a:lvl2pPr indent="228600" algn="ctr" defTabSz="584200">
      <a:defRPr sz="3800">
        <a:latin typeface="Franklin Gothic Book"/>
        <a:ea typeface="Franklin Gothic Book"/>
        <a:cs typeface="Franklin Gothic Book"/>
        <a:sym typeface="Franklin Gothic Book"/>
      </a:defRPr>
    </a:lvl2pPr>
    <a:lvl3pPr indent="457200" algn="ctr" defTabSz="584200">
      <a:defRPr sz="3800">
        <a:latin typeface="Franklin Gothic Book"/>
        <a:ea typeface="Franklin Gothic Book"/>
        <a:cs typeface="Franklin Gothic Book"/>
        <a:sym typeface="Franklin Gothic Book"/>
      </a:defRPr>
    </a:lvl3pPr>
    <a:lvl4pPr indent="685800" algn="ctr" defTabSz="584200">
      <a:defRPr sz="3800">
        <a:latin typeface="Franklin Gothic Book"/>
        <a:ea typeface="Franklin Gothic Book"/>
        <a:cs typeface="Franklin Gothic Book"/>
        <a:sym typeface="Franklin Gothic Book"/>
      </a:defRPr>
    </a:lvl4pPr>
    <a:lvl5pPr indent="914400" algn="ctr" defTabSz="584200">
      <a:defRPr sz="3800">
        <a:latin typeface="Franklin Gothic Book"/>
        <a:ea typeface="Franklin Gothic Book"/>
        <a:cs typeface="Franklin Gothic Book"/>
        <a:sym typeface="Franklin Gothic Book"/>
      </a:defRPr>
    </a:lvl5pPr>
    <a:lvl6pPr indent="1143000" algn="ctr" defTabSz="584200">
      <a:defRPr sz="3800">
        <a:latin typeface="Franklin Gothic Book"/>
        <a:ea typeface="Franklin Gothic Book"/>
        <a:cs typeface="Franklin Gothic Book"/>
        <a:sym typeface="Franklin Gothic Book"/>
      </a:defRPr>
    </a:lvl6pPr>
    <a:lvl7pPr indent="1371600" algn="ctr" defTabSz="584200">
      <a:defRPr sz="3800">
        <a:latin typeface="Franklin Gothic Book"/>
        <a:ea typeface="Franklin Gothic Book"/>
        <a:cs typeface="Franklin Gothic Book"/>
        <a:sym typeface="Franklin Gothic Book"/>
      </a:defRPr>
    </a:lvl7pPr>
    <a:lvl8pPr indent="1600200" algn="ctr" defTabSz="584200">
      <a:defRPr sz="3800">
        <a:latin typeface="Franklin Gothic Book"/>
        <a:ea typeface="Franklin Gothic Book"/>
        <a:cs typeface="Franklin Gothic Book"/>
        <a:sym typeface="Franklin Gothic Book"/>
      </a:defRPr>
    </a:lvl8pPr>
    <a:lvl9pPr indent="1828800" algn="ctr" defTabSz="584200">
      <a:defRPr sz="3800">
        <a:latin typeface="Franklin Gothic Book"/>
        <a:ea typeface="Franklin Gothic Book"/>
        <a:cs typeface="Franklin Gothic Book"/>
        <a:sym typeface="Franklin Gothic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8553A2-49D1-479C-A8FC-5E265977F56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6845B8-6711-4173-A11D-7E307C742971}">
      <dgm:prSet/>
      <dgm:spPr/>
      <dgm:t>
        <a:bodyPr/>
        <a:lstStyle/>
        <a:p>
          <a:r>
            <a:rPr lang="ro-RO" dirty="0">
              <a:latin typeface="Calibri" panose="020F0502020204030204" pitchFamily="34" charset="0"/>
              <a:cs typeface="Calibri" panose="020F0502020204030204" pitchFamily="34" charset="0"/>
            </a:rPr>
            <a:t>Imbunătățirea timpilor de generare de date/generare de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modele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3D </a:t>
          </a:r>
          <a:r>
            <a:rPr lang="ro-RO" dirty="0">
              <a:latin typeface="Calibri" panose="020F0502020204030204" pitchFamily="34" charset="0"/>
              <a:cs typeface="Calibri" panose="020F0502020204030204" pitchFamily="34" charset="0"/>
            </a:rPr>
            <a:t>pentru a putea susține o lume infinită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CD63E6C-B488-461C-9DDD-3056016140F0}" type="sibTrans" cxnId="{4DE98532-A6E2-4D4D-94C5-77E4E9DE4EAF}">
      <dgm:prSet/>
      <dgm:spPr/>
      <dgm:t>
        <a:bodyPr/>
        <a:lstStyle/>
        <a:p>
          <a:endParaRPr lang="en-US"/>
        </a:p>
      </dgm:t>
    </dgm:pt>
    <dgm:pt modelId="{6FBCFD1E-39A7-49BC-A9CB-746F4AECF6E5}" type="parTrans" cxnId="{4DE98532-A6E2-4D4D-94C5-77E4E9DE4EAF}">
      <dgm:prSet/>
      <dgm:spPr/>
      <dgm:t>
        <a:bodyPr/>
        <a:lstStyle/>
        <a:p>
          <a:endParaRPr lang="en-US"/>
        </a:p>
      </dgm:t>
    </dgm:pt>
    <dgm:pt modelId="{1A11E3EC-0532-4D1E-A7E6-A1C4C19C2D1F}">
      <dgm:prSet/>
      <dgm:spPr/>
      <dgm:t>
        <a:bodyPr/>
        <a:lstStyle/>
        <a:p>
          <a:r>
            <a:rPr lang="ro-RO" dirty="0">
              <a:latin typeface="Calibri" panose="020F0502020204030204" pitchFamily="34" charset="0"/>
              <a:cs typeface="Calibri" panose="020F0502020204030204" pitchFamily="34" charset="0"/>
            </a:rPr>
            <a:t>Adăugarea mai multor </a:t>
          </a:r>
          <a:r>
            <a:rPr lang="ro-RO" dirty="0" err="1">
              <a:latin typeface="Calibri" panose="020F0502020204030204" pitchFamily="34" charset="0"/>
              <a:cs typeface="Calibri" panose="020F0502020204030204" pitchFamily="34" charset="0"/>
            </a:rPr>
            <a:t>biomuri</a:t>
          </a:r>
          <a:r>
            <a:rPr lang="ro-RO" dirty="0">
              <a:latin typeface="Calibri" panose="020F0502020204030204" pitchFamily="34" charset="0"/>
              <a:cs typeface="Calibri" panose="020F0502020204030204" pitchFamily="34" charset="0"/>
            </a:rPr>
            <a:t> în aceeași scenă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CE73C3-336B-4FE5-961F-E6327C5CEBAC}" type="sibTrans" cxnId="{5A8D0BB8-E8A7-42CC-8C83-984E4D57CC5C}">
      <dgm:prSet/>
      <dgm:spPr/>
      <dgm:t>
        <a:bodyPr/>
        <a:lstStyle/>
        <a:p>
          <a:endParaRPr lang="en-US"/>
        </a:p>
      </dgm:t>
    </dgm:pt>
    <dgm:pt modelId="{2176A281-276F-49D2-900B-BFD34917FDC2}" type="parTrans" cxnId="{5A8D0BB8-E8A7-42CC-8C83-984E4D57CC5C}">
      <dgm:prSet/>
      <dgm:spPr/>
      <dgm:t>
        <a:bodyPr/>
        <a:lstStyle/>
        <a:p>
          <a:endParaRPr lang="en-US"/>
        </a:p>
      </dgm:t>
    </dgm:pt>
    <dgm:pt modelId="{00DA0D5A-6709-44F8-9966-2F4B9B9B5390}">
      <dgm:prSet/>
      <dgm:spPr/>
      <dgm:t>
        <a:bodyPr/>
        <a:lstStyle/>
        <a:p>
          <a:r>
            <a:rPr lang="ro-RO" dirty="0">
              <a:latin typeface="Calibri" panose="020F0502020204030204" pitchFamily="34" charset="0"/>
              <a:cs typeface="Calibri" panose="020F0502020204030204" pitchFamily="34" charset="0"/>
            </a:rPr>
            <a:t>Îmbunătățirea sistemului de combat cu inamicii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FE6E43-8327-47A0-BFD0-CC69B42788A1}" type="sibTrans" cxnId="{4AF36D62-B260-4023-8E55-6C6D39A4A234}">
      <dgm:prSet/>
      <dgm:spPr/>
      <dgm:t>
        <a:bodyPr/>
        <a:lstStyle/>
        <a:p>
          <a:endParaRPr lang="en-US"/>
        </a:p>
      </dgm:t>
    </dgm:pt>
    <dgm:pt modelId="{0374C1BE-DDF1-40ED-A8AC-DF9967D877E7}" type="parTrans" cxnId="{4AF36D62-B260-4023-8E55-6C6D39A4A234}">
      <dgm:prSet/>
      <dgm:spPr/>
      <dgm:t>
        <a:bodyPr/>
        <a:lstStyle/>
        <a:p>
          <a:endParaRPr lang="en-US"/>
        </a:p>
      </dgm:t>
    </dgm:pt>
    <dgm:pt modelId="{E533202B-4178-4E2D-AEC0-0526333DDF00}" type="pres">
      <dgm:prSet presAssocID="{6F8553A2-49D1-479C-A8FC-5E265977F567}" presName="vert0" presStyleCnt="0">
        <dgm:presLayoutVars>
          <dgm:dir/>
          <dgm:animOne val="branch"/>
          <dgm:animLvl val="lvl"/>
        </dgm:presLayoutVars>
      </dgm:prSet>
      <dgm:spPr/>
    </dgm:pt>
    <dgm:pt modelId="{022B3367-EF66-4E30-813B-091767E0793B}" type="pres">
      <dgm:prSet presAssocID="{FE6845B8-6711-4173-A11D-7E307C742971}" presName="thickLine" presStyleLbl="alignNode1" presStyleIdx="0" presStyleCnt="3"/>
      <dgm:spPr/>
    </dgm:pt>
    <dgm:pt modelId="{DF3C3AD5-3686-4306-8964-B3FF08A3D7D4}" type="pres">
      <dgm:prSet presAssocID="{FE6845B8-6711-4173-A11D-7E307C742971}" presName="horz1" presStyleCnt="0"/>
      <dgm:spPr/>
    </dgm:pt>
    <dgm:pt modelId="{92FE23AE-650E-490B-A5EB-20C7CC12D0A5}" type="pres">
      <dgm:prSet presAssocID="{FE6845B8-6711-4173-A11D-7E307C742971}" presName="tx1" presStyleLbl="revTx" presStyleIdx="0" presStyleCnt="3"/>
      <dgm:spPr/>
    </dgm:pt>
    <dgm:pt modelId="{44A39136-2F20-4146-9A84-B739A6EA1719}" type="pres">
      <dgm:prSet presAssocID="{FE6845B8-6711-4173-A11D-7E307C742971}" presName="vert1" presStyleCnt="0"/>
      <dgm:spPr/>
    </dgm:pt>
    <dgm:pt modelId="{0497C08B-0D2E-4861-90DB-71916D6F598E}" type="pres">
      <dgm:prSet presAssocID="{00DA0D5A-6709-44F8-9966-2F4B9B9B5390}" presName="thickLine" presStyleLbl="alignNode1" presStyleIdx="1" presStyleCnt="3"/>
      <dgm:spPr/>
    </dgm:pt>
    <dgm:pt modelId="{FAB0FE04-8070-45A0-9C11-AD28915C75B2}" type="pres">
      <dgm:prSet presAssocID="{00DA0D5A-6709-44F8-9966-2F4B9B9B5390}" presName="horz1" presStyleCnt="0"/>
      <dgm:spPr/>
    </dgm:pt>
    <dgm:pt modelId="{28A94CBB-81B7-41FE-8C68-56270C631F6E}" type="pres">
      <dgm:prSet presAssocID="{00DA0D5A-6709-44F8-9966-2F4B9B9B5390}" presName="tx1" presStyleLbl="revTx" presStyleIdx="1" presStyleCnt="3"/>
      <dgm:spPr/>
    </dgm:pt>
    <dgm:pt modelId="{62294DD1-F81F-42A1-806A-849C24BE86F9}" type="pres">
      <dgm:prSet presAssocID="{00DA0D5A-6709-44F8-9966-2F4B9B9B5390}" presName="vert1" presStyleCnt="0"/>
      <dgm:spPr/>
    </dgm:pt>
    <dgm:pt modelId="{DA58CAB2-DA7A-4C9D-B041-E5A08BE5ED9D}" type="pres">
      <dgm:prSet presAssocID="{1A11E3EC-0532-4D1E-A7E6-A1C4C19C2D1F}" presName="thickLine" presStyleLbl="alignNode1" presStyleIdx="2" presStyleCnt="3"/>
      <dgm:spPr/>
    </dgm:pt>
    <dgm:pt modelId="{FC81D2FC-4695-441A-B65E-6251117F3DF3}" type="pres">
      <dgm:prSet presAssocID="{1A11E3EC-0532-4D1E-A7E6-A1C4C19C2D1F}" presName="horz1" presStyleCnt="0"/>
      <dgm:spPr/>
    </dgm:pt>
    <dgm:pt modelId="{E12F1ED0-BC28-412E-9A93-65DBDD2D29D0}" type="pres">
      <dgm:prSet presAssocID="{1A11E3EC-0532-4D1E-A7E6-A1C4C19C2D1F}" presName="tx1" presStyleLbl="revTx" presStyleIdx="2" presStyleCnt="3"/>
      <dgm:spPr/>
    </dgm:pt>
    <dgm:pt modelId="{F7D46BE6-AEF5-49F6-AF5D-D3C2CFE8E8CA}" type="pres">
      <dgm:prSet presAssocID="{1A11E3EC-0532-4D1E-A7E6-A1C4C19C2D1F}" presName="vert1" presStyleCnt="0"/>
      <dgm:spPr/>
    </dgm:pt>
  </dgm:ptLst>
  <dgm:cxnLst>
    <dgm:cxn modelId="{9D97AE2D-54E1-42AC-8011-7A7D679D7321}" type="presOf" srcId="{FE6845B8-6711-4173-A11D-7E307C742971}" destId="{92FE23AE-650E-490B-A5EB-20C7CC12D0A5}" srcOrd="0" destOrd="0" presId="urn:microsoft.com/office/officeart/2008/layout/LinedList"/>
    <dgm:cxn modelId="{1012D130-5202-4D15-A7EB-D88D170AE4D1}" type="presOf" srcId="{1A11E3EC-0532-4D1E-A7E6-A1C4C19C2D1F}" destId="{E12F1ED0-BC28-412E-9A93-65DBDD2D29D0}" srcOrd="0" destOrd="0" presId="urn:microsoft.com/office/officeart/2008/layout/LinedList"/>
    <dgm:cxn modelId="{4DE98532-A6E2-4D4D-94C5-77E4E9DE4EAF}" srcId="{6F8553A2-49D1-479C-A8FC-5E265977F567}" destId="{FE6845B8-6711-4173-A11D-7E307C742971}" srcOrd="0" destOrd="0" parTransId="{6FBCFD1E-39A7-49BC-A9CB-746F4AECF6E5}" sibTransId="{6CD63E6C-B488-461C-9DDD-3056016140F0}"/>
    <dgm:cxn modelId="{4AF36D62-B260-4023-8E55-6C6D39A4A234}" srcId="{6F8553A2-49D1-479C-A8FC-5E265977F567}" destId="{00DA0D5A-6709-44F8-9966-2F4B9B9B5390}" srcOrd="1" destOrd="0" parTransId="{0374C1BE-DDF1-40ED-A8AC-DF9967D877E7}" sibTransId="{C1FE6E43-8327-47A0-BFD0-CC69B42788A1}"/>
    <dgm:cxn modelId="{E674BD92-7015-4FC0-AF2D-196D07772186}" type="presOf" srcId="{6F8553A2-49D1-479C-A8FC-5E265977F567}" destId="{E533202B-4178-4E2D-AEC0-0526333DDF00}" srcOrd="0" destOrd="0" presId="urn:microsoft.com/office/officeart/2008/layout/LinedList"/>
    <dgm:cxn modelId="{5A8D0BB8-E8A7-42CC-8C83-984E4D57CC5C}" srcId="{6F8553A2-49D1-479C-A8FC-5E265977F567}" destId="{1A11E3EC-0532-4D1E-A7E6-A1C4C19C2D1F}" srcOrd="2" destOrd="0" parTransId="{2176A281-276F-49D2-900B-BFD34917FDC2}" sibTransId="{9ECE73C3-336B-4FE5-961F-E6327C5CEBAC}"/>
    <dgm:cxn modelId="{445C96FC-579A-4001-BD62-697B67016D52}" type="presOf" srcId="{00DA0D5A-6709-44F8-9966-2F4B9B9B5390}" destId="{28A94CBB-81B7-41FE-8C68-56270C631F6E}" srcOrd="0" destOrd="0" presId="urn:microsoft.com/office/officeart/2008/layout/LinedList"/>
    <dgm:cxn modelId="{33287535-06C3-4701-BFDC-A0D6A9C10B38}" type="presParOf" srcId="{E533202B-4178-4E2D-AEC0-0526333DDF00}" destId="{022B3367-EF66-4E30-813B-091767E0793B}" srcOrd="0" destOrd="0" presId="urn:microsoft.com/office/officeart/2008/layout/LinedList"/>
    <dgm:cxn modelId="{1AEFF96C-EE7E-4320-83DE-B21DC2B0A0D5}" type="presParOf" srcId="{E533202B-4178-4E2D-AEC0-0526333DDF00}" destId="{DF3C3AD5-3686-4306-8964-B3FF08A3D7D4}" srcOrd="1" destOrd="0" presId="urn:microsoft.com/office/officeart/2008/layout/LinedList"/>
    <dgm:cxn modelId="{15FCD776-84A3-4EA2-BCB5-7405A93F65C2}" type="presParOf" srcId="{DF3C3AD5-3686-4306-8964-B3FF08A3D7D4}" destId="{92FE23AE-650E-490B-A5EB-20C7CC12D0A5}" srcOrd="0" destOrd="0" presId="urn:microsoft.com/office/officeart/2008/layout/LinedList"/>
    <dgm:cxn modelId="{3D1ACBC2-129B-4530-A931-C33F072510AF}" type="presParOf" srcId="{DF3C3AD5-3686-4306-8964-B3FF08A3D7D4}" destId="{44A39136-2F20-4146-9A84-B739A6EA1719}" srcOrd="1" destOrd="0" presId="urn:microsoft.com/office/officeart/2008/layout/LinedList"/>
    <dgm:cxn modelId="{6FA473DC-E9F5-48FC-AF64-C0B5E8A09AA0}" type="presParOf" srcId="{E533202B-4178-4E2D-AEC0-0526333DDF00}" destId="{0497C08B-0D2E-4861-90DB-71916D6F598E}" srcOrd="2" destOrd="0" presId="urn:microsoft.com/office/officeart/2008/layout/LinedList"/>
    <dgm:cxn modelId="{F37A9AB2-E2A2-4C72-8226-AC0CDA70A023}" type="presParOf" srcId="{E533202B-4178-4E2D-AEC0-0526333DDF00}" destId="{FAB0FE04-8070-45A0-9C11-AD28915C75B2}" srcOrd="3" destOrd="0" presId="urn:microsoft.com/office/officeart/2008/layout/LinedList"/>
    <dgm:cxn modelId="{0CC1BEE8-5DF9-455C-83A1-0D3D67A8B13B}" type="presParOf" srcId="{FAB0FE04-8070-45A0-9C11-AD28915C75B2}" destId="{28A94CBB-81B7-41FE-8C68-56270C631F6E}" srcOrd="0" destOrd="0" presId="urn:microsoft.com/office/officeart/2008/layout/LinedList"/>
    <dgm:cxn modelId="{1F65FE8B-A8AE-481B-B764-465825FFF373}" type="presParOf" srcId="{FAB0FE04-8070-45A0-9C11-AD28915C75B2}" destId="{62294DD1-F81F-42A1-806A-849C24BE86F9}" srcOrd="1" destOrd="0" presId="urn:microsoft.com/office/officeart/2008/layout/LinedList"/>
    <dgm:cxn modelId="{4E6DE771-8D07-4678-B269-24B0253B6AF4}" type="presParOf" srcId="{E533202B-4178-4E2D-AEC0-0526333DDF00}" destId="{DA58CAB2-DA7A-4C9D-B041-E5A08BE5ED9D}" srcOrd="4" destOrd="0" presId="urn:microsoft.com/office/officeart/2008/layout/LinedList"/>
    <dgm:cxn modelId="{4A037AF6-F74B-4C3E-96CC-FA3DD15EFD16}" type="presParOf" srcId="{E533202B-4178-4E2D-AEC0-0526333DDF00}" destId="{FC81D2FC-4695-441A-B65E-6251117F3DF3}" srcOrd="5" destOrd="0" presId="urn:microsoft.com/office/officeart/2008/layout/LinedList"/>
    <dgm:cxn modelId="{0492DCE5-4300-46E6-A7F6-9805D9FF56A8}" type="presParOf" srcId="{FC81D2FC-4695-441A-B65E-6251117F3DF3}" destId="{E12F1ED0-BC28-412E-9A93-65DBDD2D29D0}" srcOrd="0" destOrd="0" presId="urn:microsoft.com/office/officeart/2008/layout/LinedList"/>
    <dgm:cxn modelId="{452AE0BD-60D2-4E21-A035-57464FF8D6D9}" type="presParOf" srcId="{FC81D2FC-4695-441A-B65E-6251117F3DF3}" destId="{F7D46BE6-AEF5-49F6-AF5D-D3C2CFE8E8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B3367-EF66-4E30-813B-091767E0793B}">
      <dsp:nvSpPr>
        <dsp:cNvPr id="0" name=""/>
        <dsp:cNvSpPr/>
      </dsp:nvSpPr>
      <dsp:spPr>
        <a:xfrm>
          <a:off x="0" y="2883"/>
          <a:ext cx="73605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E23AE-650E-490B-A5EB-20C7CC12D0A5}">
      <dsp:nvSpPr>
        <dsp:cNvPr id="0" name=""/>
        <dsp:cNvSpPr/>
      </dsp:nvSpPr>
      <dsp:spPr>
        <a:xfrm>
          <a:off x="0" y="2883"/>
          <a:ext cx="7360546" cy="196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kern="1200" dirty="0">
              <a:latin typeface="Calibri" panose="020F0502020204030204" pitchFamily="34" charset="0"/>
              <a:cs typeface="Calibri" panose="020F0502020204030204" pitchFamily="34" charset="0"/>
            </a:rPr>
            <a:t>Imbunătățirea timpilor de generare de date/generare de </a:t>
          </a:r>
          <a:r>
            <a:rPr lang="en-US" sz="3600" kern="1200" dirty="0" err="1">
              <a:latin typeface="Calibri" panose="020F0502020204030204" pitchFamily="34" charset="0"/>
              <a:cs typeface="Calibri" panose="020F0502020204030204" pitchFamily="34" charset="0"/>
            </a:rPr>
            <a:t>modele</a:t>
          </a:r>
          <a:r>
            <a:rPr lang="en-US" sz="3600" kern="1200" dirty="0">
              <a:latin typeface="Calibri" panose="020F0502020204030204" pitchFamily="34" charset="0"/>
              <a:cs typeface="Calibri" panose="020F0502020204030204" pitchFamily="34" charset="0"/>
            </a:rPr>
            <a:t> 3D </a:t>
          </a:r>
          <a:r>
            <a:rPr lang="ro-RO" sz="3600" kern="1200" dirty="0">
              <a:latin typeface="Calibri" panose="020F0502020204030204" pitchFamily="34" charset="0"/>
              <a:cs typeface="Calibri" panose="020F0502020204030204" pitchFamily="34" charset="0"/>
            </a:rPr>
            <a:t>pentru a putea susține o lume infinită</a:t>
          </a:r>
          <a:endParaRPr lang="en-US" sz="3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883"/>
        <a:ext cx="7360546" cy="1966483"/>
      </dsp:txXfrm>
    </dsp:sp>
    <dsp:sp modelId="{0497C08B-0D2E-4861-90DB-71916D6F598E}">
      <dsp:nvSpPr>
        <dsp:cNvPr id="0" name=""/>
        <dsp:cNvSpPr/>
      </dsp:nvSpPr>
      <dsp:spPr>
        <a:xfrm>
          <a:off x="0" y="1969366"/>
          <a:ext cx="736054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94CBB-81B7-41FE-8C68-56270C631F6E}">
      <dsp:nvSpPr>
        <dsp:cNvPr id="0" name=""/>
        <dsp:cNvSpPr/>
      </dsp:nvSpPr>
      <dsp:spPr>
        <a:xfrm>
          <a:off x="0" y="1969366"/>
          <a:ext cx="7360546" cy="196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kern="1200" dirty="0">
              <a:latin typeface="Calibri" panose="020F0502020204030204" pitchFamily="34" charset="0"/>
              <a:cs typeface="Calibri" panose="020F0502020204030204" pitchFamily="34" charset="0"/>
            </a:rPr>
            <a:t>Îmbunătățirea sistemului de combat cu inamicii</a:t>
          </a:r>
          <a:endParaRPr lang="en-US" sz="3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969366"/>
        <a:ext cx="7360546" cy="1966483"/>
      </dsp:txXfrm>
    </dsp:sp>
    <dsp:sp modelId="{DA58CAB2-DA7A-4C9D-B041-E5A08BE5ED9D}">
      <dsp:nvSpPr>
        <dsp:cNvPr id="0" name=""/>
        <dsp:cNvSpPr/>
      </dsp:nvSpPr>
      <dsp:spPr>
        <a:xfrm>
          <a:off x="0" y="3935850"/>
          <a:ext cx="736054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F1ED0-BC28-412E-9A93-65DBDD2D29D0}">
      <dsp:nvSpPr>
        <dsp:cNvPr id="0" name=""/>
        <dsp:cNvSpPr/>
      </dsp:nvSpPr>
      <dsp:spPr>
        <a:xfrm>
          <a:off x="0" y="3935850"/>
          <a:ext cx="7360546" cy="196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kern="1200" dirty="0">
              <a:latin typeface="Calibri" panose="020F0502020204030204" pitchFamily="34" charset="0"/>
              <a:cs typeface="Calibri" panose="020F0502020204030204" pitchFamily="34" charset="0"/>
            </a:rPr>
            <a:t>Adăugarea mai multor </a:t>
          </a:r>
          <a:r>
            <a:rPr lang="ro-RO" sz="3600" kern="1200" dirty="0" err="1">
              <a:latin typeface="Calibri" panose="020F0502020204030204" pitchFamily="34" charset="0"/>
              <a:cs typeface="Calibri" panose="020F0502020204030204" pitchFamily="34" charset="0"/>
            </a:rPr>
            <a:t>biomuri</a:t>
          </a:r>
          <a:r>
            <a:rPr lang="ro-RO" sz="3600" kern="1200" dirty="0">
              <a:latin typeface="Calibri" panose="020F0502020204030204" pitchFamily="34" charset="0"/>
              <a:cs typeface="Calibri" panose="020F0502020204030204" pitchFamily="34" charset="0"/>
            </a:rPr>
            <a:t> în aceeași scenă</a:t>
          </a:r>
          <a:endParaRPr lang="en-US" sz="3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935850"/>
        <a:ext cx="7360546" cy="1966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0" y="3345308"/>
            <a:ext cx="10464800" cy="1582292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365442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 lvl="0">
              <a:defRPr sz="1800"/>
            </a:pPr>
            <a:r>
              <a:rPr sz="4000"/>
              <a:t>Body Level One</a:t>
            </a:r>
          </a:p>
          <a:p>
            <a:pPr lvl="1">
              <a:defRPr sz="1800"/>
            </a:pPr>
            <a:r>
              <a:rPr sz="4000"/>
              <a:t>Body Level Two</a:t>
            </a:r>
          </a:p>
          <a:p>
            <a:pPr lvl="2">
              <a:defRPr sz="1800"/>
            </a:pPr>
            <a:r>
              <a:rPr sz="4000"/>
              <a:t>Body Level Three</a:t>
            </a:r>
          </a:p>
          <a:p>
            <a:pPr lvl="3">
              <a:defRPr sz="1800"/>
            </a:pPr>
            <a:r>
              <a:rPr sz="4000"/>
              <a:t>Body Level Four</a:t>
            </a:r>
          </a:p>
          <a:p>
            <a:pPr lvl="4">
              <a:defRPr sz="1800"/>
            </a:pPr>
            <a:r>
              <a:rPr sz="4000"/>
              <a:t>Body Level Five</a:t>
            </a:r>
          </a:p>
        </p:txBody>
      </p:sp>
      <p:pic>
        <p:nvPicPr>
          <p:cNvPr id="15" name="pasted-image.tif"/>
          <p:cNvPicPr/>
          <p:nvPr/>
        </p:nvPicPr>
        <p:blipFill>
          <a:blip r:embed="rId2"/>
          <a:stretch>
            <a:fillRect/>
          </a:stretch>
        </p:blipFill>
        <p:spPr>
          <a:xfrm>
            <a:off x="9130579" y="202834"/>
            <a:ext cx="3585062" cy="1583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tif"/>
          <p:cNvPicPr/>
          <p:nvPr/>
        </p:nvPicPr>
        <p:blipFill>
          <a:blip r:embed="rId3"/>
          <a:stretch>
            <a:fillRect/>
          </a:stretch>
        </p:blipFill>
        <p:spPr>
          <a:xfrm>
            <a:off x="289159" y="202834"/>
            <a:ext cx="1580683" cy="1583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asted-image.tif"/>
          <p:cNvPicPr/>
          <p:nvPr/>
        </p:nvPicPr>
        <p:blipFill>
          <a:blip r:embed="rId2"/>
          <a:stretch>
            <a:fillRect/>
          </a:stretch>
        </p:blipFill>
        <p:spPr>
          <a:xfrm>
            <a:off x="6399157" y="3334494"/>
            <a:ext cx="4801992" cy="2120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tif"/>
          <p:cNvPicPr/>
          <p:nvPr/>
        </p:nvPicPr>
        <p:blipFill>
          <a:blip r:embed="rId3"/>
          <a:stretch>
            <a:fillRect/>
          </a:stretch>
        </p:blipFill>
        <p:spPr>
          <a:xfrm>
            <a:off x="1803651" y="3334494"/>
            <a:ext cx="2117236" cy="2120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458E-1369-0E36-02DF-19DCBF5C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46C4E-32FF-1C38-80E6-3E6755D4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C6905-06A3-3968-FCF6-02A2DA0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E7E4-A28C-4D5F-A755-A506C3979FCD}" type="datetimeFigureOut">
              <a:rPr lang="ro-RO" smtClean="0"/>
              <a:t>06.07.2023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41CB2-BAD3-32D0-F581-4BD0E94B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FE976-ACA8-7385-6C34-8324DA73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32" y="9341565"/>
            <a:ext cx="234038" cy="276999"/>
          </a:xfrm>
        </p:spPr>
        <p:txBody>
          <a:bodyPr/>
          <a:lstStyle/>
          <a:p>
            <a:fld id="{DDEAE732-5D57-4661-9E15-60CA4B4B278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42311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pic>
        <p:nvPicPr>
          <p:cNvPr id="4" name="pasted-image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12608342" y="9347359"/>
            <a:ext cx="371058" cy="369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"/>
          <p:cNvPicPr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0" y="9307693"/>
            <a:ext cx="13004201" cy="44874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-2603" y="9341565"/>
            <a:ext cx="373709" cy="3556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3" r:id="rId3"/>
  </p:sldLayoutIdLst>
  <p:transition spd="med"/>
  <p:txStyles>
    <p:titleStyle>
      <a:lvl1pPr algn="ctr" defTabSz="584200">
        <a:defRPr sz="8000">
          <a:latin typeface="Franklin Gothic Book"/>
          <a:ea typeface="Franklin Gothic Book"/>
          <a:cs typeface="Franklin Gothic Book"/>
          <a:sym typeface="Franklin Gothic Book"/>
        </a:defRPr>
      </a:lvl1pPr>
      <a:lvl2pPr indent="228600" algn="ctr" defTabSz="584200">
        <a:defRPr sz="8000">
          <a:latin typeface="Franklin Gothic Book"/>
          <a:ea typeface="Franklin Gothic Book"/>
          <a:cs typeface="Franklin Gothic Book"/>
          <a:sym typeface="Franklin Gothic Book"/>
        </a:defRPr>
      </a:lvl2pPr>
      <a:lvl3pPr indent="457200" algn="ctr" defTabSz="584200">
        <a:defRPr sz="8000">
          <a:latin typeface="Franklin Gothic Book"/>
          <a:ea typeface="Franklin Gothic Book"/>
          <a:cs typeface="Franklin Gothic Book"/>
          <a:sym typeface="Franklin Gothic Book"/>
        </a:defRPr>
      </a:lvl3pPr>
      <a:lvl4pPr indent="685800" algn="ctr" defTabSz="584200">
        <a:defRPr sz="8000">
          <a:latin typeface="Franklin Gothic Book"/>
          <a:ea typeface="Franklin Gothic Book"/>
          <a:cs typeface="Franklin Gothic Book"/>
          <a:sym typeface="Franklin Gothic Book"/>
        </a:defRPr>
      </a:lvl4pPr>
      <a:lvl5pPr indent="914400" algn="ctr" defTabSz="584200">
        <a:defRPr sz="8000">
          <a:latin typeface="Franklin Gothic Book"/>
          <a:ea typeface="Franklin Gothic Book"/>
          <a:cs typeface="Franklin Gothic Book"/>
          <a:sym typeface="Franklin Gothic Book"/>
        </a:defRPr>
      </a:lvl5pPr>
      <a:lvl6pPr indent="1143000" algn="ctr" defTabSz="584200">
        <a:defRPr sz="8000">
          <a:latin typeface="Franklin Gothic Book"/>
          <a:ea typeface="Franklin Gothic Book"/>
          <a:cs typeface="Franklin Gothic Book"/>
          <a:sym typeface="Franklin Gothic Book"/>
        </a:defRPr>
      </a:lvl6pPr>
      <a:lvl7pPr indent="1371600" algn="ctr" defTabSz="584200">
        <a:defRPr sz="8000">
          <a:latin typeface="Franklin Gothic Book"/>
          <a:ea typeface="Franklin Gothic Book"/>
          <a:cs typeface="Franklin Gothic Book"/>
          <a:sym typeface="Franklin Gothic Book"/>
        </a:defRPr>
      </a:lvl7pPr>
      <a:lvl8pPr indent="1600200" algn="ctr" defTabSz="584200">
        <a:defRPr sz="8000">
          <a:latin typeface="Franklin Gothic Book"/>
          <a:ea typeface="Franklin Gothic Book"/>
          <a:cs typeface="Franklin Gothic Book"/>
          <a:sym typeface="Franklin Gothic Book"/>
        </a:defRPr>
      </a:lvl8pPr>
      <a:lvl9pPr indent="1828800" algn="ctr" defTabSz="584200">
        <a:defRPr sz="8000">
          <a:latin typeface="Franklin Gothic Book"/>
          <a:ea typeface="Franklin Gothic Book"/>
          <a:cs typeface="Franklin Gothic Book"/>
          <a:sym typeface="Franklin Gothic Book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Franklin Gothic Book"/>
          <a:ea typeface="Franklin Gothic Book"/>
          <a:cs typeface="Franklin Gothic Book"/>
          <a:sym typeface="Franklin Gothic Book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Franklin Gothic Book"/>
          <a:ea typeface="Franklin Gothic Book"/>
          <a:cs typeface="Franklin Gothic Book"/>
          <a:sym typeface="Franklin Gothic Book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Franklin Gothic Book"/>
          <a:ea typeface="Franklin Gothic Book"/>
          <a:cs typeface="Franklin Gothic Book"/>
          <a:sym typeface="Franklin Gothic Book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Franklin Gothic Book"/>
          <a:ea typeface="Franklin Gothic Book"/>
          <a:cs typeface="Franklin Gothic Book"/>
          <a:sym typeface="Franklin Gothic Book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Franklin Gothic Book"/>
          <a:ea typeface="Franklin Gothic Book"/>
          <a:cs typeface="Franklin Gothic Book"/>
          <a:sym typeface="Franklin Gothic Book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Franklin Gothic Book"/>
          <a:ea typeface="Franklin Gothic Book"/>
          <a:cs typeface="Franklin Gothic Book"/>
          <a:sym typeface="Franklin Gothic Book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Franklin Gothic Book"/>
          <a:ea typeface="Franklin Gothic Book"/>
          <a:cs typeface="Franklin Gothic Book"/>
          <a:sym typeface="Franklin Gothic Book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Franklin Gothic Book"/>
          <a:ea typeface="Franklin Gothic Book"/>
          <a:cs typeface="Franklin Gothic Book"/>
          <a:sym typeface="Franklin Gothic Book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Franklin Gothic Book"/>
          <a:ea typeface="Franklin Gothic Book"/>
          <a:cs typeface="Franklin Gothic Book"/>
          <a:sym typeface="Franklin Gothic Book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270000" y="3093929"/>
            <a:ext cx="10464800" cy="22654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8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Joc 3D de </a:t>
            </a:r>
            <a:r>
              <a:rPr lang="en-US" sz="8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aventur</a:t>
            </a:r>
            <a:r>
              <a:rPr lang="ro-RO" sz="8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ă</a:t>
            </a:r>
            <a:r>
              <a:rPr lang="en-US" sz="8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 </a:t>
            </a:r>
            <a:r>
              <a:rPr lang="en-US" sz="8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generare</a:t>
            </a:r>
            <a:r>
              <a:rPr lang="en-US" sz="8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procedural</a:t>
            </a:r>
            <a:r>
              <a:rPr lang="ro-RO" sz="8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ă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1270000" y="6451600"/>
            <a:ext cx="10464800" cy="208493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ro-RO" sz="4000" dirty="0">
                <a:latin typeface="Calibri" panose="020F0502020204030204" pitchFamily="34" charset="0"/>
                <a:cs typeface="Calibri" panose="020F0502020204030204" pitchFamily="34" charset="0"/>
              </a:rPr>
              <a:t>Student: Savu Constantin Alexandru</a:t>
            </a:r>
          </a:p>
          <a:p>
            <a:pPr lvl="0">
              <a:defRPr sz="1800"/>
            </a:pPr>
            <a:r>
              <a:rPr lang="ro-RO" sz="4000" dirty="0">
                <a:latin typeface="Calibri" panose="020F0502020204030204" pitchFamily="34" charset="0"/>
                <a:cs typeface="Calibri" panose="020F0502020204030204" pitchFamily="34" charset="0"/>
              </a:rPr>
              <a:t>Coordonator: As. dr. ing. Cristian </a:t>
            </a:r>
            <a:r>
              <a:rPr lang="ro-RO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Lambru</a:t>
            </a: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 sz="1800"/>
            </a:pPr>
            <a:r>
              <a:rPr lang="ro-RO" sz="4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ro-RO" sz="4000" dirty="0">
                <a:latin typeface="Calibri" panose="020F0502020204030204" pitchFamily="34" charset="0"/>
                <a:cs typeface="Calibri" panose="020F0502020204030204" pitchFamily="34" charset="0"/>
              </a:rPr>
              <a:t>.0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ro-RO" sz="4000" dirty="0">
                <a:latin typeface="Calibri" panose="020F0502020204030204" pitchFamily="34" charset="0"/>
                <a:cs typeface="Calibri" panose="020F0502020204030204" pitchFamily="34" charset="0"/>
              </a:rPr>
              <a:t>.2023</a:t>
            </a: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9D70-2F7B-A438-F2B5-9ABE853DF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98" y="1205619"/>
            <a:ext cx="3657600" cy="1392665"/>
          </a:xfrm>
        </p:spPr>
        <p:txBody>
          <a:bodyPr anchor="b">
            <a:normAutofit/>
          </a:bodyPr>
          <a:lstStyle/>
          <a:p>
            <a:pPr algn="l"/>
            <a:r>
              <a:rPr lang="en-US" sz="4480" dirty="0" err="1"/>
              <a:t>Implementare</a:t>
            </a:r>
            <a:br>
              <a:rPr lang="en-US" sz="4480" dirty="0"/>
            </a:br>
            <a:r>
              <a:rPr lang="en-US" sz="4480" dirty="0" err="1"/>
              <a:t>Inamicii</a:t>
            </a:r>
            <a:endParaRPr lang="ro-RO" sz="448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C83B-37C6-B9AF-DBE8-19193352D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7" y="3057753"/>
            <a:ext cx="11856753" cy="4583124"/>
          </a:xfrm>
        </p:spPr>
        <p:txBody>
          <a:bodyPr anchor="t"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Sunt de 3 tipuri: </a:t>
            </a:r>
            <a:r>
              <a:rPr lang="ro-RO" dirty="0" err="1">
                <a:latin typeface="Calibri" panose="020F0502020204030204" pitchFamily="34" charset="0"/>
                <a:cs typeface="Calibri" panose="020F0502020204030204" pitchFamily="34" charset="0"/>
              </a:rPr>
              <a:t>melee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o-RO" dirty="0" err="1">
                <a:latin typeface="Calibri" panose="020F0502020204030204" pitchFamily="34" charset="0"/>
                <a:cs typeface="Calibri" panose="020F0502020204030204" pitchFamily="34" charset="0"/>
              </a:rPr>
              <a:t>ranged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, boss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Urmăresc jucătorul folosindu-se de </a:t>
            </a:r>
            <a:r>
              <a:rPr lang="ro-RO" dirty="0" err="1">
                <a:latin typeface="Calibri" panose="020F0502020204030204" pitchFamily="34" charset="0"/>
                <a:cs typeface="Calibri" panose="020F0502020204030204" pitchFamily="34" charset="0"/>
              </a:rPr>
              <a:t>NavMesh-ul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 generat </a:t>
            </a:r>
          </a:p>
          <a:p>
            <a:endParaRPr lang="ro-RO" sz="234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A1264C-3154-08BC-7713-09554509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99" y="5090982"/>
            <a:ext cx="2755472" cy="37855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40E40D-366A-1E5A-F436-16155AB8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328" y="5090982"/>
            <a:ext cx="2715807" cy="3785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877652-22CA-E7A2-AF73-8429920C5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559" y="5090983"/>
            <a:ext cx="2767681" cy="37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7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6548-F9AC-3E1D-86C0-1574C837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1570330"/>
            <a:ext cx="7354214" cy="1901952"/>
          </a:xfrm>
        </p:spPr>
        <p:txBody>
          <a:bodyPr anchor="b">
            <a:normAutofit/>
          </a:bodyPr>
          <a:lstStyle/>
          <a:p>
            <a:pPr algn="l"/>
            <a:r>
              <a:rPr lang="en-US" sz="5760" dirty="0" err="1"/>
              <a:t>Implementare</a:t>
            </a:r>
            <a:br>
              <a:rPr lang="en-US" sz="5760" dirty="0"/>
            </a:br>
            <a:r>
              <a:rPr lang="ro-RO" sz="5760" dirty="0"/>
              <a:t>Jucătorul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DD9BF-6C15-B2E5-05C1-7751148E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4106264"/>
            <a:ext cx="7354214" cy="4936135"/>
          </a:xfrm>
        </p:spPr>
        <p:txBody>
          <a:bodyPr>
            <a:normAutofit/>
          </a:bodyPr>
          <a:lstStyle/>
          <a:p>
            <a:r>
              <a:rPr lang="ro-RO" sz="3200" dirty="0">
                <a:latin typeface="Calibri" panose="020F0502020204030204" pitchFamily="34" charset="0"/>
                <a:cs typeface="Calibri" panose="020F0502020204030204" pitchFamily="34" charset="0"/>
              </a:rPr>
              <a:t>Este de tip First Person View</a:t>
            </a:r>
          </a:p>
          <a:p>
            <a:r>
              <a:rPr lang="ro-RO" sz="3200" dirty="0">
                <a:latin typeface="Calibri" panose="020F0502020204030204" pitchFamily="34" charset="0"/>
                <a:cs typeface="Calibri" panose="020F0502020204030204" pitchFamily="34" charset="0"/>
              </a:rPr>
              <a:t>Este controlat din mouse si tastatura</a:t>
            </a:r>
          </a:p>
          <a:p>
            <a:r>
              <a:rPr lang="ro-RO" sz="3200" dirty="0">
                <a:latin typeface="Calibri" panose="020F0502020204030204" pitchFamily="34" charset="0"/>
                <a:cs typeface="Calibri" panose="020F0502020204030204" pitchFamily="34" charset="0"/>
              </a:rPr>
              <a:t>Poate distruge blocuri</a:t>
            </a:r>
          </a:p>
          <a:p>
            <a:r>
              <a:rPr lang="ro-RO" sz="3200" dirty="0">
                <a:latin typeface="Calibri" panose="020F0502020204030204" pitchFamily="34" charset="0"/>
                <a:cs typeface="Calibri" panose="020F0502020204030204" pitchFamily="34" charset="0"/>
              </a:rPr>
              <a:t>Poate explora terenul generat </a:t>
            </a:r>
          </a:p>
          <a:p>
            <a:endParaRPr lang="ro-RO" sz="234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D8CAE-34DE-2313-10B0-8576E8FA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433" y="1570329"/>
            <a:ext cx="4117156" cy="3658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F9E59-0A74-FA6C-B443-9CC6BB7B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96" y="5590847"/>
            <a:ext cx="4262323" cy="22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41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A662-231C-D2C5-0445-5C7117B1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608667"/>
            <a:ext cx="11216640" cy="1413934"/>
          </a:xfrm>
        </p:spPr>
        <p:txBody>
          <a:bodyPr>
            <a:normAutofit/>
          </a:bodyPr>
          <a:lstStyle/>
          <a:p>
            <a:pPr algn="l"/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Evaluarea</a:t>
            </a:r>
            <a: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performan</a:t>
            </a:r>
            <a:r>
              <a:rPr lang="ro-RO" sz="5760" dirty="0">
                <a:latin typeface="Calibri" panose="020F0502020204030204" pitchFamily="34" charset="0"/>
                <a:cs typeface="Calibri" panose="020F0502020204030204" pitchFamily="34" charset="0"/>
              </a:rPr>
              <a:t>ț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ei</a:t>
            </a:r>
            <a: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timp</a:t>
            </a:r>
            <a:endParaRPr lang="ro-RO" sz="576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4FE7C-4A02-EE7C-43B2-446792571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277210"/>
            <a:ext cx="11216640" cy="2233904"/>
          </a:xfrm>
        </p:spPr>
        <p:txBody>
          <a:bodyPr>
            <a:normAutofit/>
          </a:bodyPr>
          <a:lstStyle/>
          <a:p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Scena de câmpie are dimensiunea de 25 x 1 x 25, iar </a:t>
            </a:r>
            <a:r>
              <a:rPr lang="ro-RO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-urile au dimensiunea de 16x64x16</a:t>
            </a:r>
          </a:p>
          <a:p>
            <a:endParaRPr lang="ro-RO" sz="234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561D3-07F9-A5EA-5334-2C51B2EA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61" y="4876800"/>
            <a:ext cx="10610477" cy="285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5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A662-231C-D2C5-0445-5C7117B1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608667"/>
            <a:ext cx="11216640" cy="1413934"/>
          </a:xfrm>
        </p:spPr>
        <p:txBody>
          <a:bodyPr>
            <a:normAutofit/>
          </a:bodyPr>
          <a:lstStyle/>
          <a:p>
            <a:pPr algn="l"/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Evaluarea</a:t>
            </a:r>
            <a: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performan</a:t>
            </a:r>
            <a:r>
              <a:rPr lang="ro-RO" sz="5760" dirty="0">
                <a:latin typeface="Calibri" panose="020F0502020204030204" pitchFamily="34" charset="0"/>
                <a:cs typeface="Calibri" panose="020F0502020204030204" pitchFamily="34" charset="0"/>
              </a:rPr>
              <a:t>ț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ei</a:t>
            </a:r>
            <a: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timp</a:t>
            </a:r>
            <a:endParaRPr lang="ro-RO" sz="576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4FE7C-4A02-EE7C-43B2-446792571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277210"/>
            <a:ext cx="11216640" cy="2233904"/>
          </a:xfrm>
        </p:spPr>
        <p:txBody>
          <a:bodyPr>
            <a:normAutofit/>
          </a:bodyPr>
          <a:lstStyle/>
          <a:p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Scena de deșert are dimensiunea de 17 x 1 x 17, iar </a:t>
            </a:r>
            <a:r>
              <a:rPr lang="ro-RO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-urile au dimensiunea de 16x64x16</a:t>
            </a:r>
          </a:p>
          <a:p>
            <a:endParaRPr lang="ro-RO" sz="234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655A9-3C42-A12C-C492-EEC0F7131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37" y="4876801"/>
            <a:ext cx="10263713" cy="28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A662-231C-D2C5-0445-5C7117B1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608667"/>
            <a:ext cx="11216640" cy="1413934"/>
          </a:xfrm>
        </p:spPr>
        <p:txBody>
          <a:bodyPr>
            <a:normAutofit/>
          </a:bodyPr>
          <a:lstStyle/>
          <a:p>
            <a:pPr algn="l"/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Evaluarea</a:t>
            </a:r>
            <a: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performan</a:t>
            </a:r>
            <a:r>
              <a:rPr lang="ro-RO" sz="5760" dirty="0">
                <a:latin typeface="Calibri" panose="020F0502020204030204" pitchFamily="34" charset="0"/>
                <a:cs typeface="Calibri" panose="020F0502020204030204" pitchFamily="34" charset="0"/>
              </a:rPr>
              <a:t>ț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ei</a:t>
            </a:r>
            <a: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timp</a:t>
            </a:r>
            <a:endParaRPr lang="ro-RO" sz="576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4FE7C-4A02-EE7C-43B2-446792571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277210"/>
            <a:ext cx="11216640" cy="2233904"/>
          </a:xfrm>
        </p:spPr>
        <p:txBody>
          <a:bodyPr>
            <a:normAutofit/>
          </a:bodyPr>
          <a:lstStyle/>
          <a:p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Scena de insule are dimensiunea de 25 x 1 x 25, iar </a:t>
            </a:r>
            <a:r>
              <a:rPr lang="ro-RO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-urile au dimensiunea de 16x64x16</a:t>
            </a:r>
          </a:p>
          <a:p>
            <a:endParaRPr lang="ro-RO" sz="234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6E65-8388-83D3-7606-0B56BF33B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4" y="4876800"/>
            <a:ext cx="10485091" cy="29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25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A662-231C-D2C5-0445-5C7117B1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608667"/>
            <a:ext cx="11216640" cy="1413934"/>
          </a:xfrm>
        </p:spPr>
        <p:txBody>
          <a:bodyPr>
            <a:normAutofit/>
          </a:bodyPr>
          <a:lstStyle/>
          <a:p>
            <a:pPr algn="l"/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Evaluarea</a:t>
            </a:r>
            <a: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performan</a:t>
            </a:r>
            <a:r>
              <a:rPr lang="ro-RO" sz="5760" dirty="0">
                <a:latin typeface="Calibri" panose="020F0502020204030204" pitchFamily="34" charset="0"/>
                <a:cs typeface="Calibri" panose="020F0502020204030204" pitchFamily="34" charset="0"/>
              </a:rPr>
              <a:t>ț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ei</a:t>
            </a:r>
            <a: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timp</a:t>
            </a:r>
            <a:endParaRPr lang="ro-RO" sz="576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4FE7C-4A02-EE7C-43B2-446792571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277210"/>
            <a:ext cx="11216640" cy="2233904"/>
          </a:xfrm>
        </p:spPr>
        <p:txBody>
          <a:bodyPr>
            <a:normAutofit/>
          </a:bodyPr>
          <a:lstStyle/>
          <a:p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Scena de insule are dimensiunea de 17 x 3 x 17, iar </a:t>
            </a:r>
            <a:r>
              <a:rPr lang="ro-RO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-urile au dimensiunea de 16x64x16</a:t>
            </a:r>
          </a:p>
          <a:p>
            <a:endParaRPr lang="ro-RO" sz="234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A647C-8BCE-769B-B6FD-9F7871A2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56" y="4876800"/>
            <a:ext cx="10223887" cy="28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5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56B2-6EB4-8D57-4029-A1D3B029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8000" dirty="0">
                <a:latin typeface="Calibri" panose="020F0502020204030204" pitchFamily="34" charset="0"/>
                <a:cs typeface="Calibri" panose="020F0502020204030204" pitchFamily="34" charset="0"/>
              </a:rPr>
              <a:t>Feedback-</a:t>
            </a:r>
            <a:r>
              <a:rPr lang="ro-RO" sz="80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ro-RO" sz="8000" dirty="0">
                <a:latin typeface="Calibri" panose="020F0502020204030204" pitchFamily="34" charset="0"/>
                <a:cs typeface="Calibri" panose="020F0502020204030204" pitchFamily="34" charset="0"/>
              </a:rPr>
              <a:t> jucătorilor</a:t>
            </a:r>
            <a:endParaRPr lang="en-US" dirty="0"/>
          </a:p>
        </p:txBody>
      </p:sp>
      <p:pic>
        <p:nvPicPr>
          <p:cNvPr id="1026" name="Picture 2" descr="Forms response chart. Question title: Cum considerați calitatea generării procedurale a terenului pentru biomul de câmpie (Plains)?. Number of responses: 10 responses.">
            <a:extLst>
              <a:ext uri="{FF2B5EF4-FFF2-40B4-BE49-F238E27FC236}">
                <a16:creationId xmlns:a16="http://schemas.microsoft.com/office/drawing/2014/main" id="{988A0FBD-C9A4-5547-2150-1BFD2C20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8" y="2603500"/>
            <a:ext cx="12887704" cy="61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957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56B2-6EB4-8D57-4029-A1D3B029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8000" dirty="0">
                <a:latin typeface="Calibri" panose="020F0502020204030204" pitchFamily="34" charset="0"/>
                <a:cs typeface="Calibri" panose="020F0502020204030204" pitchFamily="34" charset="0"/>
              </a:rPr>
              <a:t>Feedback-</a:t>
            </a:r>
            <a:r>
              <a:rPr lang="ro-RO" sz="80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ro-RO" sz="8000" dirty="0">
                <a:latin typeface="Calibri" panose="020F0502020204030204" pitchFamily="34" charset="0"/>
                <a:cs typeface="Calibri" panose="020F0502020204030204" pitchFamily="34" charset="0"/>
              </a:rPr>
              <a:t> jucătorilor</a:t>
            </a:r>
            <a:endParaRPr lang="en-US" dirty="0"/>
          </a:p>
        </p:txBody>
      </p:sp>
      <p:pic>
        <p:nvPicPr>
          <p:cNvPr id="5122" name="Picture 2" descr="Forms response chart. Question title: Cum considerați calitatea generării procedurale pentru biomul de deșert (Desert)?&#10;. Number of responses: 10 responses.">
            <a:extLst>
              <a:ext uri="{FF2B5EF4-FFF2-40B4-BE49-F238E27FC236}">
                <a16:creationId xmlns:a16="http://schemas.microsoft.com/office/drawing/2014/main" id="{01C4DBEE-F611-F063-8A24-C6CE885A3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0"/>
            <a:ext cx="13004800" cy="61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51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56B2-6EB4-8D57-4029-A1D3B029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8000" dirty="0">
                <a:latin typeface="Calibri" panose="020F0502020204030204" pitchFamily="34" charset="0"/>
                <a:cs typeface="Calibri" panose="020F0502020204030204" pitchFamily="34" charset="0"/>
              </a:rPr>
              <a:t>Feedback-</a:t>
            </a:r>
            <a:r>
              <a:rPr lang="ro-RO" sz="80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ro-RO" sz="8000" dirty="0">
                <a:latin typeface="Calibri" panose="020F0502020204030204" pitchFamily="34" charset="0"/>
                <a:cs typeface="Calibri" panose="020F0502020204030204" pitchFamily="34" charset="0"/>
              </a:rPr>
              <a:t> jucătorilor</a:t>
            </a:r>
            <a:endParaRPr lang="en-US" dirty="0"/>
          </a:p>
        </p:txBody>
      </p:sp>
      <p:pic>
        <p:nvPicPr>
          <p:cNvPr id="4098" name="Picture 2" descr="Forms response chart. Question title: Cum considerați calitatea generării procedurale pentru biomul de insule (Islands)?&#10;. Number of responses: 10 responses.">
            <a:extLst>
              <a:ext uri="{FF2B5EF4-FFF2-40B4-BE49-F238E27FC236}">
                <a16:creationId xmlns:a16="http://schemas.microsoft.com/office/drawing/2014/main" id="{8B6D6417-1748-D695-C354-6D202715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0"/>
            <a:ext cx="13004800" cy="61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425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56B2-6EB4-8D57-4029-A1D3B029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8000" dirty="0">
                <a:latin typeface="Calibri" panose="020F0502020204030204" pitchFamily="34" charset="0"/>
                <a:cs typeface="Calibri" panose="020F0502020204030204" pitchFamily="34" charset="0"/>
              </a:rPr>
              <a:t>Feedback-</a:t>
            </a:r>
            <a:r>
              <a:rPr lang="ro-RO" sz="80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ro-RO" sz="8000" dirty="0">
                <a:latin typeface="Calibri" panose="020F0502020204030204" pitchFamily="34" charset="0"/>
                <a:cs typeface="Calibri" panose="020F0502020204030204" pitchFamily="34" charset="0"/>
              </a:rPr>
              <a:t> jucătorilor</a:t>
            </a:r>
            <a:endParaRPr lang="en-US" dirty="0"/>
          </a:p>
        </p:txBody>
      </p:sp>
      <p:pic>
        <p:nvPicPr>
          <p:cNvPr id="3074" name="Picture 2" descr="Forms response chart. Question title: Cum considerați calitatea generării procedurale pentru biomul de peșteri (Caves)?&#10;. Number of responses: 10 responses.">
            <a:extLst>
              <a:ext uri="{FF2B5EF4-FFF2-40B4-BE49-F238E27FC236}">
                <a16:creationId xmlns:a16="http://schemas.microsoft.com/office/drawing/2014/main" id="{B39F3E16-1506-D8F4-7A52-5663B6D9D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0"/>
            <a:ext cx="13004800" cy="61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82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B839-C0C0-8084-4AFA-A70AA41C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164208"/>
            <a:ext cx="10464800" cy="1582292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Obiective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355F1B-55E9-4200-A928-49DD3AECE05E}"/>
              </a:ext>
            </a:extLst>
          </p:cNvPr>
          <p:cNvSpPr txBox="1">
            <a:spLocks/>
          </p:cNvSpPr>
          <p:nvPr/>
        </p:nvSpPr>
        <p:spPr>
          <a:xfrm>
            <a:off x="1103042" y="4876800"/>
            <a:ext cx="10168128" cy="4141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indent="0" algn="ctr" defTabSz="584200">
              <a:spcBef>
                <a:spcPts val="0"/>
              </a:spcBef>
              <a:buSzTx/>
              <a:buNone/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  <a:lvl2pPr marL="0" indent="228600" algn="ctr" defTabSz="584200">
              <a:spcBef>
                <a:spcPts val="0"/>
              </a:spcBef>
              <a:buSzTx/>
              <a:buNone/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lvl2pPr>
            <a:lvl3pPr marL="0" indent="457200" algn="ctr" defTabSz="584200">
              <a:spcBef>
                <a:spcPts val="0"/>
              </a:spcBef>
              <a:buSzTx/>
              <a:buNone/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lvl3pPr>
            <a:lvl4pPr marL="0" indent="685800" algn="ctr" defTabSz="584200">
              <a:spcBef>
                <a:spcPts val="0"/>
              </a:spcBef>
              <a:buSzTx/>
              <a:buNone/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lvl4pPr>
            <a:lvl5pPr marL="0" indent="914400" algn="ctr" defTabSz="584200">
              <a:spcBef>
                <a:spcPts val="0"/>
              </a:spcBef>
              <a:buSzTx/>
              <a:buNone/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o-RO" sz="4200" dirty="0">
                <a:latin typeface="Calibri" panose="020F0502020204030204" pitchFamily="34" charset="0"/>
                <a:cs typeface="Calibri" panose="020F0502020204030204" pitchFamily="34" charset="0"/>
              </a:rPr>
              <a:t>Scene diferite generate procedural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o-RO" sz="4200" dirty="0">
                <a:latin typeface="Calibri" panose="020F0502020204030204" pitchFamily="34" charset="0"/>
                <a:cs typeface="Calibri" panose="020F0502020204030204" pitchFamily="34" charset="0"/>
              </a:rPr>
              <a:t>Generarea procedurală pe bază de </a:t>
            </a:r>
            <a:r>
              <a:rPr lang="ro-RO" sz="4200" dirty="0" err="1">
                <a:latin typeface="Calibri" panose="020F0502020204030204" pitchFamily="34" charset="0"/>
                <a:cs typeface="Calibri" panose="020F0502020204030204" pitchFamily="34" charset="0"/>
              </a:rPr>
              <a:t>seed</a:t>
            </a:r>
            <a:endParaRPr lang="ro-RO" sz="4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o-RO" sz="4200" dirty="0">
                <a:latin typeface="Calibri" panose="020F0502020204030204" pitchFamily="34" charset="0"/>
                <a:cs typeface="Calibri" panose="020F0502020204030204" pitchFamily="34" charset="0"/>
              </a:rPr>
              <a:t>Inamici diferiți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o-RO" sz="4200" dirty="0" err="1">
                <a:latin typeface="Calibri" panose="020F0502020204030204" pitchFamily="34" charset="0"/>
                <a:cs typeface="Calibri" panose="020F0502020204030204" pitchFamily="34" charset="0"/>
              </a:rPr>
              <a:t>Gameplay</a:t>
            </a:r>
            <a:r>
              <a:rPr lang="ro-RO" sz="4200" dirty="0">
                <a:latin typeface="Calibri" panose="020F0502020204030204" pitchFamily="34" charset="0"/>
                <a:cs typeface="Calibri" panose="020F0502020204030204" pitchFamily="34" charset="0"/>
              </a:rPr>
              <a:t> iertător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o-RO" sz="4200" dirty="0">
                <a:latin typeface="Calibri" panose="020F0502020204030204" pitchFamily="34" charset="0"/>
                <a:cs typeface="Calibri" panose="020F0502020204030204" pitchFamily="34" charset="0"/>
              </a:rPr>
              <a:t>Sistem de generare ușor de extins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o-RO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8178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56B2-6EB4-8D57-4029-A1D3B029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8000" dirty="0">
                <a:latin typeface="Calibri" panose="020F0502020204030204" pitchFamily="34" charset="0"/>
                <a:cs typeface="Calibri" panose="020F0502020204030204" pitchFamily="34" charset="0"/>
              </a:rPr>
              <a:t>Feedback-</a:t>
            </a:r>
            <a:r>
              <a:rPr lang="ro-RO" sz="80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ro-RO" sz="8000" dirty="0">
                <a:latin typeface="Calibri" panose="020F0502020204030204" pitchFamily="34" charset="0"/>
                <a:cs typeface="Calibri" panose="020F0502020204030204" pitchFamily="34" charset="0"/>
              </a:rPr>
              <a:t> jucătorilor</a:t>
            </a:r>
            <a:endParaRPr lang="en-US" dirty="0"/>
          </a:p>
        </p:txBody>
      </p:sp>
      <p:pic>
        <p:nvPicPr>
          <p:cNvPr id="2050" name="Picture 2" descr="Forms response chart. Question title: Care sunt biomurile dumneavoastra preferate?&#10;. Number of responses: 10 responses.">
            <a:extLst>
              <a:ext uri="{FF2B5EF4-FFF2-40B4-BE49-F238E27FC236}">
                <a16:creationId xmlns:a16="http://schemas.microsoft.com/office/drawing/2014/main" id="{8E4210FD-4836-FEC4-D121-A03EF1E80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0"/>
            <a:ext cx="13004800" cy="61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288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9AC2-5AF4-8A54-A1C8-36ADA1EE4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02744"/>
            <a:ext cx="3646570" cy="5955358"/>
          </a:xfrm>
        </p:spPr>
        <p:txBody>
          <a:bodyPr anchor="ctr">
            <a:normAutofit/>
          </a:bodyPr>
          <a:lstStyle/>
          <a:p>
            <a:r>
              <a:rPr lang="ro-RO" sz="5334" dirty="0">
                <a:latin typeface="Calibri" panose="020F0502020204030204" pitchFamily="34" charset="0"/>
                <a:cs typeface="Calibri" panose="020F0502020204030204" pitchFamily="34" charset="0"/>
              </a:rPr>
              <a:t>Feedback-</a:t>
            </a:r>
            <a:r>
              <a:rPr lang="ro-RO" sz="5334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ro-RO" sz="5334" dirty="0">
                <a:latin typeface="Calibri" panose="020F0502020204030204" pitchFamily="34" charset="0"/>
                <a:cs typeface="Calibri" panose="020F0502020204030204" pitchFamily="34" charset="0"/>
              </a:rPr>
              <a:t> jucătorilor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8F29DF-B1CB-C12B-822A-BC669AD25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786574"/>
              </p:ext>
            </p:extLst>
          </p:nvPr>
        </p:nvGraphicFramePr>
        <p:xfrm>
          <a:off x="4957886" y="1902744"/>
          <a:ext cx="7360546" cy="59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273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B00F2C4-74D8-D47F-B730-DF3BDEF9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10691"/>
            <a:ext cx="11099800" cy="2159000"/>
          </a:xfrm>
        </p:spPr>
        <p:txBody>
          <a:bodyPr/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Concluzii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8767E-5607-85CA-B483-13B6F97A435A}"/>
              </a:ext>
            </a:extLst>
          </p:cNvPr>
          <p:cNvSpPr txBox="1"/>
          <p:nvPr/>
        </p:nvSpPr>
        <p:spPr>
          <a:xfrm>
            <a:off x="952500" y="4876800"/>
            <a:ext cx="3566491" cy="1261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enerare procedurală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A09C3-DFF6-6103-F545-0249E023B63F}"/>
              </a:ext>
            </a:extLst>
          </p:cNvPr>
          <p:cNvSpPr txBox="1"/>
          <p:nvPr/>
        </p:nvSpPr>
        <p:spPr>
          <a:xfrm>
            <a:off x="8485809" y="4876800"/>
            <a:ext cx="3566491" cy="1261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Scene generate pe bază de </a:t>
            </a: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seed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8BC94-08FA-6636-D99D-EF0CAB68B55E}"/>
              </a:ext>
            </a:extLst>
          </p:cNvPr>
          <p:cNvSpPr txBox="1"/>
          <p:nvPr/>
        </p:nvSpPr>
        <p:spPr>
          <a:xfrm>
            <a:off x="4518991" y="4876800"/>
            <a:ext cx="3566491" cy="1261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Zgomot neted</a:t>
            </a:r>
          </a:p>
          <a:p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Maxime locale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589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1270000" y="7062046"/>
            <a:ext cx="104648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constantin.savu1510</a:t>
            </a:r>
            <a:r>
              <a:rPr sz="38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stud.acs.upb</a:t>
            </a:r>
            <a:r>
              <a:rPr sz="3800" dirty="0">
                <a:latin typeface="Calibri" panose="020F0502020204030204" pitchFamily="34" charset="0"/>
                <a:cs typeface="Calibri" panose="020F0502020204030204" pitchFamily="34" charset="0"/>
              </a:rPr>
              <a:t>.pub.ro</a:t>
            </a:r>
          </a:p>
        </p:txBody>
      </p:sp>
      <p:sp>
        <p:nvSpPr>
          <p:cNvPr id="98" name="Shape 98"/>
          <p:cNvSpPr/>
          <p:nvPr/>
        </p:nvSpPr>
        <p:spPr>
          <a:xfrm>
            <a:off x="1270000" y="1253579"/>
            <a:ext cx="104648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lang="ro-RO" sz="5000" dirty="0"/>
              <a:t>Vă multumesc </a:t>
            </a:r>
            <a:r>
              <a:rPr lang="ro-RO" sz="5000" dirty="0">
                <a:latin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ro-RO" sz="5000" dirty="0"/>
              <a:t> atenția acordată</a:t>
            </a:r>
            <a:endParaRPr sz="50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B839-C0C0-8084-4AFA-A70AA41C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164208"/>
            <a:ext cx="10464800" cy="1582292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Descrierea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jocului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6DDF3C-E7C7-2401-C714-ED813A5EF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91" y="3746500"/>
            <a:ext cx="5263943" cy="2899786"/>
          </a:xfrm>
          <a:prstGeom prst="rect">
            <a:avLst/>
          </a:prstGeom>
        </p:spPr>
      </p:pic>
      <p:pic>
        <p:nvPicPr>
          <p:cNvPr id="7" name="Picture 6" descr="A video game screen with a sunset&#10;&#10;Description automatically generated">
            <a:extLst>
              <a:ext uri="{FF2B5EF4-FFF2-40B4-BE49-F238E27FC236}">
                <a16:creationId xmlns:a16="http://schemas.microsoft.com/office/drawing/2014/main" id="{49E5D319-DB15-2DB3-9534-2E06967B3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4" y="3746500"/>
            <a:ext cx="5331966" cy="2899786"/>
          </a:xfrm>
          <a:prstGeom prst="rect">
            <a:avLst/>
          </a:prstGeom>
        </p:spPr>
      </p:pic>
      <p:pic>
        <p:nvPicPr>
          <p:cNvPr id="9" name="Picture 8" descr="A video game screen with a cartoon character on a beach&#10;&#10;Description automatically generated">
            <a:extLst>
              <a:ext uri="{FF2B5EF4-FFF2-40B4-BE49-F238E27FC236}">
                <a16:creationId xmlns:a16="http://schemas.microsoft.com/office/drawing/2014/main" id="{42ACC839-E44C-7E67-56AB-B5963343E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91" y="6646286"/>
            <a:ext cx="5263943" cy="2899786"/>
          </a:xfrm>
          <a:prstGeom prst="rect">
            <a:avLst/>
          </a:prstGeom>
        </p:spPr>
      </p:pic>
      <p:pic>
        <p:nvPicPr>
          <p:cNvPr id="11" name="Picture 10" descr="A video game with a skeleton holding an object&#10;&#10;Description automatically generated">
            <a:extLst>
              <a:ext uri="{FF2B5EF4-FFF2-40B4-BE49-F238E27FC236}">
                <a16:creationId xmlns:a16="http://schemas.microsoft.com/office/drawing/2014/main" id="{E6A2EEE4-75FD-04CA-0F08-3AC6BD539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3" y="6646286"/>
            <a:ext cx="5331966" cy="28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58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C8C9-CE6B-E787-CB9F-618EF9CD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59" y="648142"/>
            <a:ext cx="11753088" cy="1530043"/>
          </a:xfrm>
        </p:spPr>
        <p:txBody>
          <a:bodyPr anchor="b">
            <a:normAutofit/>
          </a:bodyPr>
          <a:lstStyle/>
          <a:p>
            <a:pPr algn="l"/>
            <a:r>
              <a:rPr lang="ro-RO" sz="5760" dirty="0">
                <a:latin typeface="Calibri" panose="020F0502020204030204" pitchFamily="34" charset="0"/>
                <a:cs typeface="Calibri" panose="020F0502020204030204" pitchFamily="34" charset="0"/>
              </a:rPr>
              <a:t>Implementare</a:t>
            </a:r>
            <a:b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4267" dirty="0">
                <a:latin typeface="Calibri" panose="020F0502020204030204" pitchFamily="34" charset="0"/>
                <a:cs typeface="Calibri" panose="020F0502020204030204" pitchFamily="34" charset="0"/>
              </a:rPr>
              <a:t>Gestionarea</a:t>
            </a:r>
            <a:r>
              <a:rPr lang="en-US" sz="4267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4267" dirty="0">
                <a:latin typeface="Calibri" panose="020F0502020204030204" pitchFamily="34" charset="0"/>
                <a:cs typeface="Calibri" panose="020F0502020204030204" pitchFamily="34" charset="0"/>
              </a:rPr>
              <a:t>spatiului de joc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BC9C0-4AFC-9CF8-94A6-008F9C6E0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659" y="3204904"/>
            <a:ext cx="7161122" cy="5105796"/>
          </a:xfrm>
        </p:spPr>
        <p:txBody>
          <a:bodyPr anchor="t">
            <a:normAutofit fontScale="55000" lnSpcReduction="20000"/>
          </a:bodyPr>
          <a:lstStyle/>
          <a:p>
            <a:r>
              <a:rPr lang="ro-RO" sz="5200" dirty="0">
                <a:latin typeface="Calibri" panose="020F0502020204030204" pitchFamily="34" charset="0"/>
                <a:cs typeface="Calibri" panose="020F0502020204030204" pitchFamily="34" charset="0"/>
              </a:rPr>
              <a:t>Lumea este alcătuită din blocuri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. Un bloc:</a:t>
            </a:r>
            <a:endParaRPr lang="ro-RO" sz="5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Are o </a:t>
            </a:r>
            <a:r>
              <a:rPr lang="ro-RO" sz="5200" dirty="0">
                <a:latin typeface="Calibri" panose="020F0502020204030204" pitchFamily="34" charset="0"/>
                <a:cs typeface="Calibri" panose="020F0502020204030204" pitchFamily="34" charset="0"/>
              </a:rPr>
              <a:t>dimensiune fixa de 1x1x1</a:t>
            </a:r>
          </a:p>
          <a:p>
            <a:pPr lvl="1"/>
            <a:r>
              <a:rPr lang="en-US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Poate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 s</a:t>
            </a:r>
            <a:r>
              <a:rPr lang="ro-RO" sz="5200" dirty="0">
                <a:latin typeface="Calibri" panose="020F0502020204030204" pitchFamily="34" charset="0"/>
                <a:cs typeface="Calibri" panose="020F0502020204030204" pitchFamily="34" charset="0"/>
              </a:rPr>
              <a:t>ă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 fie </a:t>
            </a:r>
            <a:r>
              <a:rPr lang="ro-RO" sz="5200" dirty="0">
                <a:latin typeface="Calibri" panose="020F0502020204030204" pitchFamily="34" charset="0"/>
                <a:cs typeface="Calibri" panose="020F0502020204030204" pitchFamily="34" charset="0"/>
              </a:rPr>
              <a:t>solid sau lichid</a:t>
            </a:r>
          </a:p>
          <a:p>
            <a:pPr lvl="1"/>
            <a:r>
              <a:rPr lang="en-US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Poate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 s</a:t>
            </a:r>
            <a:r>
              <a:rPr lang="ro-RO" sz="5200" dirty="0">
                <a:latin typeface="Calibri" panose="020F0502020204030204" pitchFamily="34" charset="0"/>
                <a:cs typeface="Calibri" panose="020F0502020204030204" pitchFamily="34" charset="0"/>
              </a:rPr>
              <a:t>ă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5200" dirty="0">
                <a:latin typeface="Calibri" panose="020F0502020204030204" pitchFamily="34" charset="0"/>
                <a:cs typeface="Calibri" panose="020F0502020204030204" pitchFamily="34" charset="0"/>
              </a:rPr>
              <a:t>destructibil sau indestructibil</a:t>
            </a:r>
          </a:p>
          <a:p>
            <a:pPr lvl="1"/>
            <a:r>
              <a:rPr lang="en-US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Poate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avea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texturi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5200" dirty="0">
                <a:latin typeface="Calibri" panose="020F0502020204030204" pitchFamily="34" charset="0"/>
                <a:cs typeface="Calibri" panose="020F0502020204030204" pitchFamily="34" charset="0"/>
              </a:rPr>
              <a:t>diferite (pământ, piatra, apă, etc)</a:t>
            </a:r>
          </a:p>
          <a:p>
            <a:endParaRPr lang="ro-RO" sz="234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98778-8141-20FB-1275-25709CE222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1443" r="14127"/>
          <a:stretch/>
        </p:blipFill>
        <p:spPr>
          <a:xfrm>
            <a:off x="6138504" y="1219200"/>
            <a:ext cx="7810162" cy="81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DC507-24C8-A582-4FF3-6476AF6CB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9" y="2679908"/>
            <a:ext cx="8059411" cy="6349350"/>
          </a:xfrm>
        </p:spPr>
        <p:txBody>
          <a:bodyPr anchor="t">
            <a:normAutofit fontScale="32500" lnSpcReduction="20000"/>
          </a:bodyPr>
          <a:lstStyle/>
          <a:p>
            <a:r>
              <a:rPr lang="ro-RO" sz="9800" dirty="0">
                <a:latin typeface="Calibri" panose="020F0502020204030204" pitchFamily="34" charset="0"/>
                <a:cs typeface="Calibri" panose="020F0502020204030204" pitchFamily="34" charset="0"/>
              </a:rPr>
              <a:t>Blocurile sunt agregate in bucăți (</a:t>
            </a:r>
            <a:r>
              <a:rPr lang="en-US" sz="98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o-RO" sz="9800" dirty="0">
                <a:latin typeface="Calibri" panose="020F0502020204030204" pitchFamily="34" charset="0"/>
                <a:cs typeface="Calibri" panose="020F0502020204030204" pitchFamily="34" charset="0"/>
              </a:rPr>
              <a:t>hunk-uri)</a:t>
            </a:r>
            <a:r>
              <a:rPr lang="en-US" sz="9800" dirty="0">
                <a:latin typeface="Calibri" panose="020F0502020204030204" pitchFamily="34" charset="0"/>
                <a:cs typeface="Calibri" panose="020F0502020204030204" pitchFamily="34" charset="0"/>
              </a:rPr>
              <a:t>. Un chunk:</a:t>
            </a:r>
            <a:endParaRPr lang="ro-RO" sz="9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9800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ro-RO" sz="9800" dirty="0">
                <a:latin typeface="Calibri" panose="020F0502020204030204" pitchFamily="34" charset="0"/>
                <a:cs typeface="Calibri" panose="020F0502020204030204" pitchFamily="34" charset="0"/>
              </a:rPr>
              <a:t> o dimensiune configurabilă (default: 16x16x16)</a:t>
            </a:r>
          </a:p>
          <a:p>
            <a:pPr lvl="1"/>
            <a:r>
              <a:rPr lang="ro-RO" sz="9800" dirty="0">
                <a:latin typeface="Calibri" panose="020F0502020204030204" pitchFamily="34" charset="0"/>
                <a:cs typeface="Calibri" panose="020F0502020204030204" pitchFamily="34" charset="0"/>
              </a:rPr>
              <a:t>Stochează tipul</a:t>
            </a:r>
            <a:r>
              <a:rPr lang="en-US" sz="9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800" dirty="0" err="1">
                <a:latin typeface="Calibri" panose="020F0502020204030204" pitchFamily="34" charset="0"/>
                <a:cs typeface="Calibri" panose="020F0502020204030204" pitchFamily="34" charset="0"/>
              </a:rPr>
              <a:t>blocurilor</a:t>
            </a:r>
            <a:r>
              <a:rPr lang="en-US" sz="9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9800" dirty="0">
                <a:latin typeface="Calibri" panose="020F0502020204030204" pitchFamily="34" charset="0"/>
                <a:cs typeface="Calibri" panose="020F0502020204030204" pitchFamily="34" charset="0"/>
              </a:rPr>
              <a:t>din acel chunk</a:t>
            </a:r>
          </a:p>
          <a:p>
            <a:pPr lvl="1"/>
            <a:r>
              <a:rPr lang="ro-RO" sz="9800" dirty="0">
                <a:latin typeface="Calibri" panose="020F0502020204030204" pitchFamily="34" charset="0"/>
                <a:cs typeface="Calibri" panose="020F0502020204030204" pitchFamily="34" charset="0"/>
              </a:rPr>
              <a:t>Stochează coordonatele în spațiul lume ale vertecșilor, coordonatele de textura ale vertecșilor și primitivele asamblate din vertecși din care este creat modelul 3D al acelui chunk</a:t>
            </a:r>
          </a:p>
          <a:p>
            <a:endParaRPr lang="ro-RO" sz="2347" dirty="0"/>
          </a:p>
          <a:p>
            <a:endParaRPr lang="ro-RO" sz="234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8C459-D919-1DCB-7A6B-F19E2B994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1270" r="1341" b="2"/>
          <a:stretch/>
        </p:blipFill>
        <p:spPr>
          <a:xfrm>
            <a:off x="8187368" y="3452774"/>
            <a:ext cx="4203802" cy="43696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CCA07E-CB19-DBE2-4E65-537F199F9980}"/>
              </a:ext>
            </a:extLst>
          </p:cNvPr>
          <p:cNvSpPr txBox="1">
            <a:spLocks/>
          </p:cNvSpPr>
          <p:nvPr/>
        </p:nvSpPr>
        <p:spPr>
          <a:xfrm>
            <a:off x="763059" y="724342"/>
            <a:ext cx="11753088" cy="153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algn="ctr" defTabSz="584200">
              <a:defRPr sz="8000"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  <a:lvl2pPr indent="228600" algn="ctr" defTabSz="584200">
              <a:defRPr sz="8000">
                <a:latin typeface="Franklin Gothic Book"/>
                <a:ea typeface="Franklin Gothic Book"/>
                <a:cs typeface="Franklin Gothic Book"/>
                <a:sym typeface="Franklin Gothic Book"/>
              </a:defRPr>
            </a:lvl2pPr>
            <a:lvl3pPr indent="457200" algn="ctr" defTabSz="584200">
              <a:defRPr sz="8000">
                <a:latin typeface="Franklin Gothic Book"/>
                <a:ea typeface="Franklin Gothic Book"/>
                <a:cs typeface="Franklin Gothic Book"/>
                <a:sym typeface="Franklin Gothic Book"/>
              </a:defRPr>
            </a:lvl3pPr>
            <a:lvl4pPr indent="685800" algn="ctr" defTabSz="584200">
              <a:defRPr sz="8000">
                <a:latin typeface="Franklin Gothic Book"/>
                <a:ea typeface="Franklin Gothic Book"/>
                <a:cs typeface="Franklin Gothic Book"/>
                <a:sym typeface="Franklin Gothic Book"/>
              </a:defRPr>
            </a:lvl4pPr>
            <a:lvl5pPr indent="914400" algn="ctr" defTabSz="584200">
              <a:defRPr sz="8000">
                <a:latin typeface="Franklin Gothic Book"/>
                <a:ea typeface="Franklin Gothic Book"/>
                <a:cs typeface="Franklin Gothic Book"/>
                <a:sym typeface="Franklin Gothic Book"/>
              </a:defRPr>
            </a:lvl5pPr>
            <a:lvl6pPr indent="1143000" algn="ctr" defTabSz="584200">
              <a:defRPr sz="8000">
                <a:latin typeface="Franklin Gothic Book"/>
                <a:ea typeface="Franklin Gothic Book"/>
                <a:cs typeface="Franklin Gothic Book"/>
                <a:sym typeface="Franklin Gothic Book"/>
              </a:defRPr>
            </a:lvl6pPr>
            <a:lvl7pPr indent="1371600" algn="ctr" defTabSz="584200">
              <a:defRPr sz="8000">
                <a:latin typeface="Franklin Gothic Book"/>
                <a:ea typeface="Franklin Gothic Book"/>
                <a:cs typeface="Franklin Gothic Book"/>
                <a:sym typeface="Franklin Gothic Book"/>
              </a:defRPr>
            </a:lvl7pPr>
            <a:lvl8pPr indent="1600200" algn="ctr" defTabSz="584200">
              <a:defRPr sz="8000">
                <a:latin typeface="Franklin Gothic Book"/>
                <a:ea typeface="Franklin Gothic Book"/>
                <a:cs typeface="Franklin Gothic Book"/>
                <a:sym typeface="Franklin Gothic Book"/>
              </a:defRPr>
            </a:lvl8pPr>
            <a:lvl9pPr indent="1828800" algn="ctr" defTabSz="584200">
              <a:defRPr sz="8000">
                <a:latin typeface="Franklin Gothic Book"/>
                <a:ea typeface="Franklin Gothic Book"/>
                <a:cs typeface="Franklin Gothic Book"/>
                <a:sym typeface="Franklin Gothic Book"/>
              </a:defRPr>
            </a:lvl9pPr>
          </a:lstStyle>
          <a:p>
            <a:pPr algn="l"/>
            <a:r>
              <a:rPr lang="ro-RO" sz="5760" dirty="0">
                <a:latin typeface="Calibri" panose="020F0502020204030204" pitchFamily="34" charset="0"/>
                <a:cs typeface="Calibri" panose="020F0502020204030204" pitchFamily="34" charset="0"/>
              </a:rPr>
              <a:t>Implementare</a:t>
            </a:r>
            <a:b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4267" dirty="0">
                <a:latin typeface="Calibri" panose="020F0502020204030204" pitchFamily="34" charset="0"/>
                <a:cs typeface="Calibri" panose="020F0502020204030204" pitchFamily="34" charset="0"/>
              </a:rPr>
              <a:t>Gestionarea</a:t>
            </a:r>
            <a:r>
              <a:rPr lang="en-US" sz="4267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4267" dirty="0">
                <a:latin typeface="Calibri" panose="020F0502020204030204" pitchFamily="34" charset="0"/>
                <a:cs typeface="Calibri" panose="020F0502020204030204" pitchFamily="34" charset="0"/>
              </a:rPr>
              <a:t>spațiului de joc</a:t>
            </a:r>
          </a:p>
        </p:txBody>
      </p:sp>
    </p:spTree>
    <p:extLst>
      <p:ext uri="{BB962C8B-B14F-4D97-AF65-F5344CB8AC3E}">
        <p14:creationId xmlns:p14="http://schemas.microsoft.com/office/powerpoint/2010/main" val="401681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B4A0-4291-D841-95FD-50BCA894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326" y="1180185"/>
            <a:ext cx="6408115" cy="1180186"/>
          </a:xfrm>
        </p:spPr>
        <p:txBody>
          <a:bodyPr>
            <a:normAutofit fontScale="90000"/>
          </a:bodyPr>
          <a:lstStyle/>
          <a:p>
            <a:pPr algn="l"/>
            <a:r>
              <a:rPr lang="en-US" sz="6400" dirty="0" err="1">
                <a:latin typeface="Calibri" panose="020F0502020204030204" pitchFamily="34" charset="0"/>
                <a:cs typeface="Calibri" panose="020F0502020204030204" pitchFamily="34" charset="0"/>
              </a:rPr>
              <a:t>Implementare</a:t>
            </a:r>
            <a:br>
              <a:rPr lang="en-US" sz="2987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2987" dirty="0">
                <a:latin typeface="Calibri" panose="020F0502020204030204" pitchFamily="34" charset="0"/>
                <a:cs typeface="Calibri" panose="020F0502020204030204" pitchFamily="34" charset="0"/>
              </a:rPr>
              <a:t>Generarea </a:t>
            </a:r>
            <a:r>
              <a:rPr lang="en-US" sz="2987" dirty="0" err="1">
                <a:latin typeface="Calibri" panose="020F0502020204030204" pitchFamily="34" charset="0"/>
                <a:cs typeface="Calibri" panose="020F0502020204030204" pitchFamily="34" charset="0"/>
              </a:rPr>
              <a:t>modelului</a:t>
            </a:r>
            <a:r>
              <a:rPr lang="en-US" sz="2987" dirty="0">
                <a:latin typeface="Calibri" panose="020F0502020204030204" pitchFamily="34" charset="0"/>
                <a:cs typeface="Calibri" panose="020F0502020204030204" pitchFamily="34" charset="0"/>
              </a:rPr>
              <a:t> 3D</a:t>
            </a:r>
            <a:endParaRPr lang="ro-RO" sz="298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19EC-162D-88FE-32B4-3F27E4EC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34" y="2491028"/>
            <a:ext cx="7527266" cy="6640272"/>
          </a:xfrm>
        </p:spPr>
        <p:txBody>
          <a:bodyPr>
            <a:normAutofit/>
          </a:bodyPr>
          <a:lstStyle/>
          <a:p>
            <a:r>
              <a:rPr lang="ro-RO" sz="2800" dirty="0">
                <a:latin typeface="Calibri" panose="020F0502020204030204" pitchFamily="34" charset="0"/>
                <a:cs typeface="Calibri" panose="020F0502020204030204" pitchFamily="34" charset="0"/>
              </a:rPr>
              <a:t>Pentru a utiliza cat mai putine resurse, sunt generate doar fetele de blocuri care sunt invecinate cu un bloc de tip transparent (ex. aer, apa).</a:t>
            </a:r>
          </a:p>
          <a:p>
            <a:r>
              <a:rPr lang="ro-RO" sz="2800" dirty="0">
                <a:latin typeface="Calibri" panose="020F0502020204030204" pitchFamily="34" charset="0"/>
                <a:cs typeface="Calibri" panose="020F0502020204030204" pitchFamily="34" charset="0"/>
              </a:rPr>
              <a:t>Un obiect de tip chunk va avea doua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modele</a:t>
            </a:r>
            <a:r>
              <a:rPr lang="ro-RO" sz="2800" dirty="0">
                <a:latin typeface="Calibri" panose="020F0502020204030204" pitchFamily="34" charset="0"/>
                <a:cs typeface="Calibri" panose="020F0502020204030204" pitchFamily="34" charset="0"/>
              </a:rPr>
              <a:t>, unul pentru a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desena</a:t>
            </a:r>
            <a:r>
              <a:rPr lang="ro-RO" sz="2800" dirty="0">
                <a:latin typeface="Calibri" panose="020F0502020204030204" pitchFamily="34" charset="0"/>
                <a:cs typeface="Calibri" panose="020F0502020204030204" pitchFamily="34" charset="0"/>
              </a:rPr>
              <a:t> blocurile solide, iar altul pentru a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desena</a:t>
            </a:r>
            <a:r>
              <a:rPr lang="ro-RO" sz="2800" dirty="0">
                <a:latin typeface="Calibri" panose="020F0502020204030204" pitchFamily="34" charset="0"/>
                <a:cs typeface="Calibri" panose="020F0502020204030204" pitchFamily="34" charset="0"/>
              </a:rPr>
              <a:t> blocurile lichide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 genera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corect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modelul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3D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necesar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datele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despre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blocurile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din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acel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chunk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fie generate</a:t>
            </a:r>
            <a:endParaRPr lang="ro-RO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o-RO" sz="2133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14DD2-1BB5-5551-EA41-8ADCA886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024" y="1931978"/>
            <a:ext cx="4515917" cy="2754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7E4AF-094F-30AB-3EB7-3C4E03594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079" y="4923166"/>
            <a:ext cx="4206013" cy="28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0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22B8-C9CB-3770-EAB5-AFA06D8F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80" y="719667"/>
            <a:ext cx="11216640" cy="1413934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Implementare</a:t>
            </a:r>
            <a:b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6000" dirty="0">
                <a:latin typeface="Calibri" panose="020F0502020204030204" pitchFamily="34" charset="0"/>
                <a:cs typeface="Calibri" panose="020F0502020204030204" pitchFamily="34" charset="0"/>
              </a:rPr>
              <a:t>Generarea Procedurala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AC0D8-505A-8178-4E69-7ED101EA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2552699"/>
            <a:ext cx="12115800" cy="679873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Generarea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har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ț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 de 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î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nal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ț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imi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terenul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suprafata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folose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ș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zgomot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gradient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zgomot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tip Simplex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Perlin) 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î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combina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ț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cu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zgomot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fractal.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Aceasta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abordare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asigura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generarea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unui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teren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interesant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 genera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pozi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ț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iile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strucutrilor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terenul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suprafata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folose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ș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alta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harta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î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naltimi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generat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ă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similar cu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teren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 și se calculează maximele locale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 genera pe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ș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teri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folosit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zgomot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Simplex 3D</a:t>
            </a:r>
          </a:p>
          <a:p>
            <a:endParaRPr lang="ro-RO" sz="2347" dirty="0"/>
          </a:p>
        </p:txBody>
      </p:sp>
    </p:spTree>
    <p:extLst>
      <p:ext uri="{BB962C8B-B14F-4D97-AF65-F5344CB8AC3E}">
        <p14:creationId xmlns:p14="http://schemas.microsoft.com/office/powerpoint/2010/main" val="2288442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7B66-6B1B-2EE2-FC36-6F43D1BEA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59" y="1473642"/>
            <a:ext cx="11753088" cy="1530043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Implementare</a:t>
            </a:r>
            <a:b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Generarea</a:t>
            </a:r>
            <a: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infinit</a:t>
            </a:r>
            <a:r>
              <a:rPr lang="ro-RO" sz="5760" dirty="0">
                <a:latin typeface="Calibri" panose="020F0502020204030204" pitchFamily="34" charset="0"/>
                <a:cs typeface="Calibri" panose="020F0502020204030204" pitchFamily="34" charset="0"/>
              </a:rPr>
              <a:t>ă</a:t>
            </a:r>
            <a:r>
              <a:rPr lang="en-US" sz="5760" dirty="0">
                <a:latin typeface="Calibri" panose="020F0502020204030204" pitchFamily="34" charset="0"/>
                <a:cs typeface="Calibri" panose="020F0502020204030204" pitchFamily="34" charset="0"/>
              </a:rPr>
              <a:t> a spa</a:t>
            </a:r>
            <a:r>
              <a:rPr lang="ro-RO" sz="5760" dirty="0">
                <a:latin typeface="Calibri" panose="020F0502020204030204" pitchFamily="34" charset="0"/>
                <a:cs typeface="Calibri" panose="020F0502020204030204" pitchFamily="34" charset="0"/>
              </a:rPr>
              <a:t>ț</a:t>
            </a:r>
            <a:r>
              <a:rPr lang="en-US" sz="5760" dirty="0" err="1">
                <a:latin typeface="Calibri" panose="020F0502020204030204" pitchFamily="34" charset="0"/>
                <a:cs typeface="Calibri" panose="020F0502020204030204" pitchFamily="34" charset="0"/>
              </a:rPr>
              <a:t>iului</a:t>
            </a:r>
            <a:endParaRPr lang="ro-RO" sz="576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F459-FD12-5277-251C-80459CF86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59" y="3428604"/>
            <a:ext cx="7161122" cy="4393783"/>
          </a:xfrm>
        </p:spPr>
        <p:txBody>
          <a:bodyPr anchor="t">
            <a:normAutofit fontScale="85000" lnSpcReduction="20000"/>
          </a:bodyPr>
          <a:lstStyle/>
          <a:p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Î</a:t>
            </a:r>
            <a:r>
              <a:rPr lang="en-US" sz="3413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jurul</a:t>
            </a:r>
            <a:r>
              <a:rPr lang="en-US" sz="341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pozi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ț</a:t>
            </a:r>
            <a:r>
              <a:rPr lang="en-US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iei</a:t>
            </a:r>
            <a:r>
              <a:rPr lang="en-US" sz="341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juc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ă</a:t>
            </a:r>
            <a:r>
              <a:rPr lang="en-US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torului</a:t>
            </a:r>
            <a:r>
              <a:rPr lang="en-US" sz="341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se generează a priori pe toate direcțiile datele unui </a:t>
            </a:r>
            <a:r>
              <a:rPr lang="ro-RO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 suplimentar de </a:t>
            </a:r>
            <a:r>
              <a:rPr lang="ro-RO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-uri, pentru care nu se creează un model 3D</a:t>
            </a:r>
          </a:p>
          <a:p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Acest </a:t>
            </a:r>
            <a:r>
              <a:rPr lang="ro-RO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 este folosit pentru a putea genera corect </a:t>
            </a:r>
            <a:r>
              <a:rPr lang="ro-RO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modelel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 3D pentru restul </a:t>
            </a:r>
            <a:r>
              <a:rPr lang="ro-RO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-urilor. Abordarea de mai sus este necesara deoarece un model 3D al unui </a:t>
            </a:r>
            <a:r>
              <a:rPr lang="ro-RO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 are nevoie de toate datele </a:t>
            </a:r>
            <a:r>
              <a:rPr lang="ro-RO" sz="3413" dirty="0" err="1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r>
              <a:rPr lang="ro-RO" sz="3413" dirty="0">
                <a:latin typeface="Calibri" panose="020F0502020204030204" pitchFamily="34" charset="0"/>
                <a:cs typeface="Calibri" panose="020F0502020204030204" pitchFamily="34" charset="0"/>
              </a:rPr>
              <a:t>-urilor învecinate.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A278F-2FA0-2107-C725-23263ADC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7" b="90210" l="9633" r="91514">
                        <a14:foregroundMark x1="89220" y1="20746" x2="91743" y2="33800"/>
                        <a14:foregroundMark x1="91673" y1="34266" x2="91502" y2="35407"/>
                        <a14:foregroundMark x1="91743" y1="33800" x2="91673" y2="34266"/>
                        <a14:foregroundMark x1="91209" y1="34266" x2="91284" y2="33333"/>
                        <a14:foregroundMark x1="91121" y1="35368" x2="91209" y2="34266"/>
                        <a14:foregroundMark x1="51175" y1="89289" x2="51376" y2="89277"/>
                        <a14:foregroundMark x1="39908" y1="89977" x2="50071" y2="89357"/>
                        <a14:foregroundMark x1="39908" y1="90210" x2="39679" y2="88811"/>
                        <a14:backgroundMark x1="39679" y1="91142" x2="39679" y2="91142"/>
                        <a14:backgroundMark x1="38991" y1="90210" x2="38991" y2="90210"/>
                        <a14:backgroundMark x1="39908" y1="90443" x2="39220" y2="90443"/>
                        <a14:backgroundMark x1="51606" y1="89977" x2="50459" y2="89977"/>
                        <a14:backgroundMark x1="91743" y1="35431" x2="90826" y2="44755"/>
                        <a14:backgroundMark x1="91743" y1="34266" x2="91743" y2="34266"/>
                      </a14:backgroundRemoval>
                    </a14:imgEffect>
                  </a14:imgLayer>
                </a14:imgProps>
              </a:ext>
            </a:extLst>
          </a:blip>
          <a:srcRect l="5339"/>
          <a:stretch/>
        </p:blipFill>
        <p:spPr>
          <a:xfrm>
            <a:off x="7588122" y="2938932"/>
            <a:ext cx="5214668" cy="54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C69D-40EC-04CE-DFDF-DDCA07FE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98" y="964503"/>
            <a:ext cx="7268504" cy="1387969"/>
          </a:xfrm>
        </p:spPr>
        <p:txBody>
          <a:bodyPr anchor="b">
            <a:noAutofit/>
          </a:bodyPr>
          <a:lstStyle/>
          <a:p>
            <a:pPr algn="l"/>
            <a:r>
              <a:rPr lang="en-US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Implementare</a:t>
            </a:r>
            <a:b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4800" dirty="0">
                <a:latin typeface="Calibri" panose="020F0502020204030204" pitchFamily="34" charset="0"/>
                <a:cs typeface="Calibri" panose="020F0502020204030204" pitchFamily="34" charset="0"/>
              </a:rPr>
              <a:t>Generarea NavMesh-ului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443C7-2555-DC84-8CE7-7E908BD89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7" y="2916144"/>
            <a:ext cx="4010213" cy="4893326"/>
          </a:xfrm>
        </p:spPr>
        <p:txBody>
          <a:bodyPr anchor="t">
            <a:normAutofit/>
          </a:bodyPr>
          <a:lstStyle/>
          <a:p>
            <a:r>
              <a:rPr lang="ro-RO" sz="3200" dirty="0">
                <a:latin typeface="Calibri" panose="020F0502020204030204" pitchFamily="34" charset="0"/>
                <a:cs typeface="Calibri" panose="020F0502020204030204" pitchFamily="34" charset="0"/>
              </a:rPr>
              <a:t>Un inamic are nevoie de un navmesh pe care se poate deplasa</a:t>
            </a:r>
          </a:p>
          <a:p>
            <a:r>
              <a:rPr lang="ro-RO" sz="3200" dirty="0">
                <a:latin typeface="Calibri" panose="020F0502020204030204" pitchFamily="34" charset="0"/>
                <a:cs typeface="Calibri" panose="020F0502020204030204" pitchFamily="34" charset="0"/>
              </a:rPr>
              <a:t>Acesta este generat la runtime din geometria existentă în scena</a:t>
            </a:r>
          </a:p>
          <a:p>
            <a:endParaRPr lang="ro-RO" sz="234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F7334-DD50-87C5-8B08-943F38F4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82" y="2916144"/>
            <a:ext cx="7363968" cy="392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648</Words>
  <Application>Microsoft Office PowerPoint</Application>
  <PresentationFormat>Custom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Helvetica Neue</vt:lpstr>
      <vt:lpstr>White</vt:lpstr>
      <vt:lpstr>Joc 3D de aventură cu generare procedurală</vt:lpstr>
      <vt:lpstr>Obiective</vt:lpstr>
      <vt:lpstr>Descrierea jocului</vt:lpstr>
      <vt:lpstr>Implementare Gestionarea spatiului de joc</vt:lpstr>
      <vt:lpstr>PowerPoint Presentation</vt:lpstr>
      <vt:lpstr>Implementare Generarea modelului 3D</vt:lpstr>
      <vt:lpstr>Implementare Generarea Procedurala</vt:lpstr>
      <vt:lpstr>Implementare Generarea infinită a spațiului</vt:lpstr>
      <vt:lpstr>Implementare Generarea NavMesh-ului</vt:lpstr>
      <vt:lpstr>Implementare Inamicii</vt:lpstr>
      <vt:lpstr>Implementare Jucătorul</vt:lpstr>
      <vt:lpstr>Evaluarea performanței de timp</vt:lpstr>
      <vt:lpstr>Evaluarea performanței de timp</vt:lpstr>
      <vt:lpstr>Evaluarea performanței de timp</vt:lpstr>
      <vt:lpstr>Evaluarea performanței de timp</vt:lpstr>
      <vt:lpstr>Feedback-ul jucătorilor</vt:lpstr>
      <vt:lpstr>Feedback-ul jucătorilor</vt:lpstr>
      <vt:lpstr>Feedback-ul jucătorilor</vt:lpstr>
      <vt:lpstr>Feedback-ul jucătorilor</vt:lpstr>
      <vt:lpstr>Feedback-ul jucătorilor</vt:lpstr>
      <vt:lpstr>Feedback-ul jucătorilor</vt:lpstr>
      <vt:lpstr>Concluzii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Joc 3D de aventură cu generare procedurală</dc:title>
  <dc:creator>Costi</dc:creator>
  <cp:lastModifiedBy>Constantin Savu</cp:lastModifiedBy>
  <cp:revision>17</cp:revision>
  <dcterms:modified xsi:type="dcterms:W3CDTF">2023-07-06T19:36:42Z</dcterms:modified>
</cp:coreProperties>
</file>